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59" r:id="rId6"/>
    <p:sldId id="260" r:id="rId7"/>
    <p:sldId id="261" r:id="rId8"/>
    <p:sldId id="265" r:id="rId9"/>
    <p:sldId id="285" r:id="rId10"/>
    <p:sldId id="286" r:id="rId11"/>
    <p:sldId id="291" r:id="rId12"/>
    <p:sldId id="292" r:id="rId13"/>
    <p:sldId id="294" r:id="rId14"/>
    <p:sldId id="297" r:id="rId15"/>
    <p:sldId id="295" r:id="rId16"/>
    <p:sldId id="296" r:id="rId17"/>
    <p:sldId id="281" r:id="rId18"/>
    <p:sldId id="288" r:id="rId19"/>
    <p:sldId id="290" r:id="rId20"/>
    <p:sldId id="287" r:id="rId21"/>
    <p:sldId id="282" r:id="rId22"/>
    <p:sldId id="283" r:id="rId23"/>
    <p:sldId id="272" r:id="rId24"/>
    <p:sldId id="274" r:id="rId25"/>
    <p:sldId id="276" r:id="rId26"/>
    <p:sldId id="277" r:id="rId27"/>
    <p:sldId id="278" r:id="rId28"/>
    <p:sldId id="27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12/11/2015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B80C674-7DFC-42FE-B9CD-82963CDB1557}"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076456F-F47D-4F25-8053-2A695DA0CA7D}"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D6C7379-69CC-4837-9905-BEBA22830C8A}"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9EB8B7E-8AEE-4F10-BFEE-C999AD004D36}"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8668F3F9-58BC-440B-B37B-805B9055EF92}" type="datetimeFigureOut">
              <a:rPr lang="en-US" dirty="0"/>
              <a:t>12/11/2015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0D5A53AF-48EA-489D-8260-9DCAB666386A}" type="datetimeFigureOut">
              <a:rPr lang="en-US" dirty="0"/>
              <a:t>12/11/2015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12/11/2015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12/11/2015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12/11/2015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12/11/2015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20000" y="2505075"/>
            <a:ext cx="5025216"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6" name="Content Placeholder 5"/>
          <p:cNvSpPr>
            <a:spLocks noGrp="1"/>
          </p:cNvSpPr>
          <p:nvPr>
            <p:ph sz="quarter" idx="4"/>
          </p:nvPr>
        </p:nvSpPr>
        <p:spPr>
          <a:xfrm>
            <a:off x="6319840" y="2505075"/>
            <a:ext cx="503554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12/11/2015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12/11/2015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12/11/2015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7D1BD23-6E54-4D9D-AD88-A2813C73CC25}"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471A834-4F3C-4AF9-9C74-05EC35A0F292}" type="datetimeFigureOut">
              <a:rPr lang="en-US" dirty="0"/>
              <a:t>12/11/2015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12/11/2015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sz="8000" dirty="0" smtClean="0"/>
              <a:t>La nuova CIGO</a:t>
            </a:r>
            <a:br>
              <a:rPr lang="it-IT" sz="8000" dirty="0" smtClean="0"/>
            </a:br>
            <a:r>
              <a:rPr lang="it-IT" sz="3600" dirty="0" smtClean="0"/>
              <a:t>Taranto,   11   dicembre  2015</a:t>
            </a:r>
            <a:endParaRPr lang="it-IT" sz="8000" dirty="0"/>
          </a:p>
        </p:txBody>
      </p:sp>
      <p:sp>
        <p:nvSpPr>
          <p:cNvPr id="3" name="Sottotitolo 2"/>
          <p:cNvSpPr>
            <a:spLocks noGrp="1"/>
          </p:cNvSpPr>
          <p:nvPr>
            <p:ph type="subTitle" idx="1"/>
          </p:nvPr>
        </p:nvSpPr>
        <p:spPr/>
        <p:txBody>
          <a:bodyPr/>
          <a:lstStyle/>
          <a:p>
            <a:r>
              <a:rPr lang="it-IT" dirty="0" smtClean="0"/>
              <a:t>Direzione provinciale INPS - Taranto</a:t>
            </a:r>
            <a:endParaRPr lang="it-IT" dirty="0"/>
          </a:p>
        </p:txBody>
      </p:sp>
    </p:spTree>
    <p:extLst>
      <p:ext uri="{BB962C8B-B14F-4D97-AF65-F5344CB8AC3E}">
        <p14:creationId xmlns:p14="http://schemas.microsoft.com/office/powerpoint/2010/main" val="630439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title"/>
          </p:nvPr>
        </p:nvSpPr>
        <p:spPr/>
        <p:txBody>
          <a:bodyPr>
            <a:normAutofit fontScale="90000"/>
          </a:bodyPr>
          <a:lstStyle/>
          <a:p>
            <a:pPr algn="ctr"/>
            <a:r>
              <a:rPr lang="it-IT" sz="4000" b="1" dirty="0" smtClean="0"/>
              <a:t>Novità: </a:t>
            </a:r>
            <a:r>
              <a:rPr lang="it-IT" sz="4000" b="1" i="1" dirty="0" smtClean="0"/>
              <a:t>anzianità di effettivo lavoro</a:t>
            </a:r>
            <a:r>
              <a:rPr lang="it-IT" dirty="0"/>
              <a:t/>
            </a:r>
            <a:br>
              <a:rPr lang="it-IT" dirty="0"/>
            </a:br>
            <a:endParaRPr lang="it-IT" dirty="0"/>
          </a:p>
        </p:txBody>
      </p:sp>
      <p:sp>
        <p:nvSpPr>
          <p:cNvPr id="10" name="Segnaposto contenuto 9"/>
          <p:cNvSpPr>
            <a:spLocks noGrp="1"/>
          </p:cNvSpPr>
          <p:nvPr>
            <p:ph idx="1"/>
          </p:nvPr>
        </p:nvSpPr>
        <p:spPr>
          <a:xfrm>
            <a:off x="1120000" y="1262130"/>
            <a:ext cx="10233800" cy="5096467"/>
          </a:xfrm>
        </p:spPr>
        <p:txBody>
          <a:bodyPr>
            <a:normAutofit fontScale="77500" lnSpcReduction="20000"/>
          </a:bodyPr>
          <a:lstStyle/>
          <a:p>
            <a:r>
              <a:rPr lang="it-IT" dirty="0" smtClean="0"/>
              <a:t>Con riferimento al requisito </a:t>
            </a:r>
            <a:r>
              <a:rPr lang="it-IT" dirty="0"/>
              <a:t>dell’anzianità di lavoro dei 90 </a:t>
            </a:r>
            <a:r>
              <a:rPr lang="it-IT" dirty="0" smtClean="0"/>
              <a:t>giorni </a:t>
            </a:r>
            <a:r>
              <a:rPr lang="it-IT" dirty="0"/>
              <a:t>presso </a:t>
            </a:r>
            <a:r>
              <a:rPr lang="it-IT" dirty="0" smtClean="0"/>
              <a:t>l'unità</a:t>
            </a:r>
            <a:r>
              <a:rPr lang="it-IT" dirty="0"/>
              <a:t> </a:t>
            </a:r>
            <a:r>
              <a:rPr lang="it-IT" dirty="0" smtClean="0"/>
              <a:t>produttiva </a:t>
            </a:r>
            <a:r>
              <a:rPr lang="it-IT" dirty="0"/>
              <a:t>per la quale </a:t>
            </a:r>
            <a:r>
              <a:rPr lang="it-IT" dirty="0" smtClean="0"/>
              <a:t>è </a:t>
            </a:r>
            <a:r>
              <a:rPr lang="it-IT" dirty="0"/>
              <a:t>richiesto il </a:t>
            </a:r>
            <a:r>
              <a:rPr lang="it-IT" dirty="0" smtClean="0"/>
              <a:t>trattamento (</a:t>
            </a:r>
            <a:r>
              <a:rPr lang="it-IT" sz="1900" dirty="0" smtClean="0"/>
              <a:t>dalla data di pubblicazione della circolare 197/2015, nel campo data di assunzione del quadro B del modello SR41 deve essere esposta la data di ingresso del lavoratore nell’unità produttiva ai fini della verifica del requisito dell’anzianità</a:t>
            </a:r>
            <a:r>
              <a:rPr lang="it-IT" dirty="0" smtClean="0"/>
              <a:t>)</a:t>
            </a:r>
          </a:p>
          <a:p>
            <a:pPr marL="0" indent="0">
              <a:buNone/>
            </a:pPr>
            <a:endParaRPr lang="it-IT" dirty="0" smtClean="0"/>
          </a:p>
          <a:p>
            <a:r>
              <a:rPr lang="it-IT" dirty="0" smtClean="0"/>
              <a:t> </a:t>
            </a:r>
            <a:r>
              <a:rPr lang="it-IT" dirty="0"/>
              <a:t>i</a:t>
            </a:r>
            <a:r>
              <a:rPr lang="it-IT" dirty="0" smtClean="0"/>
              <a:t>l nuovo regime tiene conto delle </a:t>
            </a:r>
            <a:r>
              <a:rPr lang="it-IT" dirty="0"/>
              <a:t>giornate di effettiva </a:t>
            </a:r>
            <a:r>
              <a:rPr lang="it-IT" dirty="0" smtClean="0"/>
              <a:t>presenza </a:t>
            </a:r>
            <a:r>
              <a:rPr lang="it-IT" dirty="0"/>
              <a:t>al lavoro a prescindere dalla loro durata </a:t>
            </a:r>
            <a:r>
              <a:rPr lang="it-IT" dirty="0" smtClean="0"/>
              <a:t>oraria</a:t>
            </a:r>
          </a:p>
          <a:p>
            <a:pPr marL="0" indent="0" fontAlgn="t">
              <a:buNone/>
            </a:pPr>
            <a:endParaRPr lang="it-IT" dirty="0"/>
          </a:p>
          <a:p>
            <a:pPr fontAlgn="t"/>
            <a:r>
              <a:rPr lang="it-IT" dirty="0" smtClean="0"/>
              <a:t>sono </a:t>
            </a:r>
            <a:r>
              <a:rPr lang="it-IT" dirty="0"/>
              <a:t>compresi al suddetto fine i periodi di sospensione dal lavoro derivanti da ferie, festività e infortuni </a:t>
            </a:r>
            <a:r>
              <a:rPr lang="it-IT" dirty="0" smtClean="0"/>
              <a:t>ed i </a:t>
            </a:r>
            <a:r>
              <a:rPr lang="it-IT" dirty="0"/>
              <a:t>periodi di maternità </a:t>
            </a:r>
            <a:r>
              <a:rPr lang="it-IT" dirty="0" smtClean="0"/>
              <a:t>obbligatoria</a:t>
            </a:r>
          </a:p>
          <a:p>
            <a:pPr fontAlgn="t"/>
            <a:endParaRPr lang="it-IT" dirty="0"/>
          </a:p>
          <a:p>
            <a:pPr fontAlgn="t"/>
            <a:r>
              <a:rPr lang="it-IT" dirty="0"/>
              <a:t>In caso di trasferimento </a:t>
            </a:r>
            <a:r>
              <a:rPr lang="it-IT" dirty="0" smtClean="0"/>
              <a:t>d’azienda rileva anche </a:t>
            </a:r>
            <a:r>
              <a:rPr lang="it-IT" dirty="0"/>
              <a:t>i</a:t>
            </a:r>
            <a:r>
              <a:rPr lang="it-IT" dirty="0" smtClean="0"/>
              <a:t>l </a:t>
            </a:r>
            <a:r>
              <a:rPr lang="it-IT" dirty="0"/>
              <a:t>periodo trascorso presso l’imprenditore </a:t>
            </a:r>
            <a:r>
              <a:rPr lang="it-IT" dirty="0" smtClean="0"/>
              <a:t>alienante</a:t>
            </a:r>
            <a:endParaRPr lang="it-IT" dirty="0"/>
          </a:p>
          <a:p>
            <a:pPr fontAlgn="t"/>
            <a:endParaRPr lang="it-IT" dirty="0"/>
          </a:p>
          <a:p>
            <a:pPr fontAlgn="t"/>
            <a:r>
              <a:rPr lang="it-IT" dirty="0" smtClean="0"/>
              <a:t>in caso di mutamento del datore di lavoro nell’ambito di un appalto di lavori rileva il </a:t>
            </a:r>
            <a:r>
              <a:rPr lang="it-IT" dirty="0"/>
              <a:t>periodo </a:t>
            </a:r>
            <a:r>
              <a:rPr lang="it-IT" dirty="0" smtClean="0"/>
              <a:t>complessivo durante </a:t>
            </a:r>
            <a:r>
              <a:rPr lang="it-IT" dirty="0"/>
              <a:t>il quale il lavoratore è stato impiegato nell’attività </a:t>
            </a:r>
            <a:r>
              <a:rPr lang="it-IT" dirty="0" smtClean="0"/>
              <a:t>appaltata</a:t>
            </a:r>
            <a:r>
              <a:rPr lang="it-IT" dirty="0"/>
              <a:t> </a:t>
            </a:r>
            <a:endParaRPr lang="it-IT" dirty="0" smtClean="0"/>
          </a:p>
          <a:p>
            <a:pPr fontAlgn="t"/>
            <a:endParaRPr lang="it-IT" dirty="0" smtClean="0"/>
          </a:p>
          <a:p>
            <a:pPr fontAlgn="t"/>
            <a:endParaRPr lang="it-IT" dirty="0"/>
          </a:p>
          <a:p>
            <a:pPr fontAlgn="t"/>
            <a:endParaRPr lang="it-IT" dirty="0"/>
          </a:p>
          <a:p>
            <a:pPr fontAlgn="t"/>
            <a:endParaRPr lang="it-IT" dirty="0" smtClean="0"/>
          </a:p>
          <a:p>
            <a:pPr fontAlgn="t"/>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p:txBody>
      </p:sp>
    </p:spTree>
    <p:extLst>
      <p:ext uri="{BB962C8B-B14F-4D97-AF65-F5344CB8AC3E}">
        <p14:creationId xmlns:p14="http://schemas.microsoft.com/office/powerpoint/2010/main" val="1910506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t>Novità: </a:t>
            </a:r>
            <a:r>
              <a:rPr lang="it-IT" sz="4000" b="1" i="1" dirty="0" smtClean="0"/>
              <a:t>l’Unità Produttiva </a:t>
            </a:r>
            <a:r>
              <a:rPr lang="it-IT" sz="2800" dirty="0"/>
              <a:t>(1)</a:t>
            </a:r>
            <a:endParaRPr lang="it-IT" sz="4000" dirty="0"/>
          </a:p>
        </p:txBody>
      </p:sp>
      <p:sp>
        <p:nvSpPr>
          <p:cNvPr id="3" name="Segnaposto contenuto 2"/>
          <p:cNvSpPr>
            <a:spLocks noGrp="1"/>
          </p:cNvSpPr>
          <p:nvPr>
            <p:ph idx="1"/>
          </p:nvPr>
        </p:nvSpPr>
        <p:spPr/>
        <p:txBody>
          <a:bodyPr>
            <a:normAutofit fontScale="85000" lnSpcReduction="20000"/>
          </a:bodyPr>
          <a:lstStyle/>
          <a:p>
            <a:pPr marL="0" indent="0">
              <a:buNone/>
            </a:pPr>
            <a:r>
              <a:rPr lang="it-IT" sz="3800" u="sng" dirty="0" smtClean="0"/>
              <a:t>È un parametro </a:t>
            </a:r>
            <a:r>
              <a:rPr lang="it-IT" sz="3800" u="sng" dirty="0"/>
              <a:t>di riferimento per la </a:t>
            </a:r>
            <a:r>
              <a:rPr lang="it-IT" sz="3800" u="sng" dirty="0" smtClean="0"/>
              <a:t>valutazione</a:t>
            </a:r>
            <a:r>
              <a:rPr lang="it-IT" sz="3800" dirty="0" smtClean="0"/>
              <a:t>:</a:t>
            </a:r>
            <a:endParaRPr lang="it-IT" sz="3800" dirty="0"/>
          </a:p>
          <a:p>
            <a:pPr marL="0" indent="0">
              <a:buNone/>
            </a:pPr>
            <a:r>
              <a:rPr lang="it-IT" sz="3800" dirty="0"/>
              <a:t> </a:t>
            </a:r>
          </a:p>
          <a:p>
            <a:r>
              <a:rPr lang="it-IT" sz="3600" dirty="0" smtClean="0"/>
              <a:t>del </a:t>
            </a:r>
            <a:r>
              <a:rPr lang="it-IT" sz="3600" dirty="0"/>
              <a:t>requisito soggettivo dell’anzianità di effettivo lavoro di almeno novanta </a:t>
            </a:r>
            <a:r>
              <a:rPr lang="it-IT" sz="3600" dirty="0" smtClean="0"/>
              <a:t>giorni</a:t>
            </a:r>
            <a:endParaRPr lang="it-IT" sz="3600" dirty="0"/>
          </a:p>
          <a:p>
            <a:r>
              <a:rPr lang="it-IT" sz="3600" dirty="0" smtClean="0"/>
              <a:t>dei </a:t>
            </a:r>
            <a:r>
              <a:rPr lang="it-IT" sz="3600" dirty="0"/>
              <a:t>tre limiti temporali massimi concomitanti di utilizzo </a:t>
            </a:r>
            <a:r>
              <a:rPr lang="it-IT" sz="3600" dirty="0" smtClean="0"/>
              <a:t>della CIGO (limite </a:t>
            </a:r>
            <a:r>
              <a:rPr lang="it-IT" sz="3600" dirty="0"/>
              <a:t>del quinquennio mobile, limite delle 52 settimane nel biennio, limite di un terzo delle ore lavorabili</a:t>
            </a:r>
            <a:r>
              <a:rPr lang="it-IT" sz="3600" dirty="0" smtClean="0"/>
              <a:t>)</a:t>
            </a:r>
            <a:endParaRPr lang="it-IT" sz="3600" dirty="0"/>
          </a:p>
          <a:p>
            <a:r>
              <a:rPr lang="it-IT" sz="3600" dirty="0" smtClean="0"/>
              <a:t>dell’incremento </a:t>
            </a:r>
            <a:r>
              <a:rPr lang="it-IT" sz="3600" dirty="0"/>
              <a:t>del contributo </a:t>
            </a:r>
            <a:r>
              <a:rPr lang="it-IT" sz="3600" dirty="0" smtClean="0"/>
              <a:t>addizionale</a:t>
            </a:r>
            <a:endParaRPr lang="it-IT" sz="3600" dirty="0"/>
          </a:p>
          <a:p>
            <a:r>
              <a:rPr lang="it-IT" sz="3600" dirty="0" smtClean="0"/>
              <a:t>della </a:t>
            </a:r>
            <a:r>
              <a:rPr lang="it-IT" sz="3600" dirty="0"/>
              <a:t>competenza delle sedi INPS </a:t>
            </a:r>
            <a:r>
              <a:rPr lang="it-IT" sz="3600" dirty="0" smtClean="0"/>
              <a:t>alla </a:t>
            </a:r>
            <a:r>
              <a:rPr lang="it-IT" sz="3600" dirty="0"/>
              <a:t>trattazione delle </a:t>
            </a:r>
            <a:r>
              <a:rPr lang="it-IT" sz="3600" dirty="0" smtClean="0"/>
              <a:t>domande</a:t>
            </a:r>
            <a:endParaRPr lang="it-IT" sz="3600" dirty="0"/>
          </a:p>
          <a:p>
            <a:endParaRPr lang="it-IT" dirty="0"/>
          </a:p>
        </p:txBody>
      </p:sp>
    </p:spTree>
    <p:extLst>
      <p:ext uri="{BB962C8B-B14F-4D97-AF65-F5344CB8AC3E}">
        <p14:creationId xmlns:p14="http://schemas.microsoft.com/office/powerpoint/2010/main" val="2320637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t>Novità: </a:t>
            </a:r>
            <a:r>
              <a:rPr lang="it-IT" sz="4000" b="1" i="1" dirty="0" smtClean="0"/>
              <a:t>l’Unità Produttiva </a:t>
            </a:r>
            <a:r>
              <a:rPr lang="it-IT" sz="2800" dirty="0" smtClean="0"/>
              <a:t>(2)</a:t>
            </a:r>
            <a:endParaRPr lang="it-IT" sz="4000" dirty="0"/>
          </a:p>
        </p:txBody>
      </p:sp>
      <p:sp>
        <p:nvSpPr>
          <p:cNvPr id="3" name="Segnaposto contenuto 2"/>
          <p:cNvSpPr>
            <a:spLocks noGrp="1"/>
          </p:cNvSpPr>
          <p:nvPr>
            <p:ph idx="1"/>
          </p:nvPr>
        </p:nvSpPr>
        <p:spPr/>
        <p:txBody>
          <a:bodyPr>
            <a:normAutofit fontScale="77500" lnSpcReduction="20000"/>
          </a:bodyPr>
          <a:lstStyle/>
          <a:p>
            <a:r>
              <a:rPr lang="it-IT" sz="3600" dirty="0"/>
              <a:t>L’unità produttiva si identifica con la sede legale, gli stabilimenti, le filiali e i laboratori distaccati dalla sede, che abbiano una organizzazione autonoma. Costituiscono indice dell’organizzazione autonoma lo svolgimento nelle sedi, stabilimenti, filiali e laboratori distaccati, di un’attività idonea a realizzare l’intero ciclo produttivo o una sua fase completa, unitamente alla presenza di lavoratori in forza in via </a:t>
            </a:r>
            <a:r>
              <a:rPr lang="it-IT" sz="3600" dirty="0" smtClean="0"/>
              <a:t>continuativa</a:t>
            </a:r>
            <a:endParaRPr lang="it-IT" sz="3600" dirty="0"/>
          </a:p>
          <a:p>
            <a:endParaRPr lang="it-IT" sz="3600" dirty="0"/>
          </a:p>
          <a:p>
            <a:r>
              <a:rPr lang="it-IT" sz="3600" dirty="0"/>
              <a:t>Quindi l’unità produttiva deve essere funzionalmente autonoma, caratterizzata per la sua sostanziale indipendenza tecnica: in essa deve essere svolto e concluso il ciclo relativo ad una frazione o ad un momento essenziale dell'attività produttiva aziendale </a:t>
            </a:r>
            <a:endParaRPr lang="it-IT" dirty="0"/>
          </a:p>
        </p:txBody>
      </p:sp>
    </p:spTree>
    <p:extLst>
      <p:ext uri="{BB962C8B-B14F-4D97-AF65-F5344CB8AC3E}">
        <p14:creationId xmlns:p14="http://schemas.microsoft.com/office/powerpoint/2010/main" val="4105571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t>Novità: </a:t>
            </a:r>
            <a:r>
              <a:rPr lang="it-IT" sz="4000" b="1" i="1" dirty="0" smtClean="0"/>
              <a:t>l’Unità Produttiva </a:t>
            </a:r>
            <a:r>
              <a:rPr lang="it-IT" sz="2800" dirty="0" smtClean="0"/>
              <a:t>(3)</a:t>
            </a:r>
            <a:endParaRPr lang="it-IT" sz="4000" dirty="0"/>
          </a:p>
        </p:txBody>
      </p:sp>
      <p:sp>
        <p:nvSpPr>
          <p:cNvPr id="3" name="Segnaposto contenuto 2"/>
          <p:cNvSpPr>
            <a:spLocks noGrp="1"/>
          </p:cNvSpPr>
          <p:nvPr>
            <p:ph idx="1"/>
          </p:nvPr>
        </p:nvSpPr>
        <p:spPr>
          <a:xfrm>
            <a:off x="1120000" y="1493949"/>
            <a:ext cx="10233800" cy="4683014"/>
          </a:xfrm>
        </p:spPr>
        <p:txBody>
          <a:bodyPr>
            <a:noAutofit/>
          </a:bodyPr>
          <a:lstStyle/>
          <a:p>
            <a:r>
              <a:rPr lang="it-IT" sz="2000" dirty="0" smtClean="0"/>
              <a:t>la </a:t>
            </a:r>
            <a:r>
              <a:rPr lang="it-IT" sz="2000" dirty="0"/>
              <a:t>comunicazione dei dati identificativi dell’unità produttiva va effettuata </a:t>
            </a:r>
            <a:r>
              <a:rPr lang="it-IT" sz="2000" dirty="0" smtClean="0"/>
              <a:t>accedendo </a:t>
            </a:r>
            <a:r>
              <a:rPr lang="it-IT" sz="2000" dirty="0"/>
              <a:t>alla funzione “Comunicazione unità operativa/Accentramento contributivo” dei “Servizi per aziende e consulenti” (sezione “Aziende, consulenti e professionisti</a:t>
            </a:r>
            <a:r>
              <a:rPr lang="it-IT" sz="2000" dirty="0" smtClean="0"/>
              <a:t>”)</a:t>
            </a:r>
          </a:p>
          <a:p>
            <a:r>
              <a:rPr lang="it-IT" sz="2000" dirty="0" smtClean="0"/>
              <a:t>Il </a:t>
            </a:r>
            <a:r>
              <a:rPr lang="it-IT" sz="2000" dirty="0"/>
              <a:t>numero progressivo dell’unità produttiva rilasciato dall’Istituto dovrà essere obbligatoriamente indicato nell’elemento &lt;</a:t>
            </a:r>
            <a:r>
              <a:rPr lang="it-IT" sz="2000" dirty="0" err="1"/>
              <a:t>UnitaOperativa</a:t>
            </a:r>
            <a:r>
              <a:rPr lang="it-IT" sz="2000" dirty="0"/>
              <a:t>&gt; della sezione &lt;</a:t>
            </a:r>
            <a:r>
              <a:rPr lang="it-IT" sz="2000" dirty="0" err="1"/>
              <a:t>DatiIndividuali</a:t>
            </a:r>
            <a:r>
              <a:rPr lang="it-IT" sz="2000" dirty="0"/>
              <a:t>&gt; del flusso </a:t>
            </a:r>
            <a:r>
              <a:rPr lang="it-IT" sz="2000" dirty="0" err="1" smtClean="0"/>
              <a:t>UniEmens</a:t>
            </a:r>
            <a:endParaRPr lang="it-IT" sz="2000" dirty="0"/>
          </a:p>
          <a:p>
            <a:r>
              <a:rPr lang="it-IT" sz="2000" dirty="0"/>
              <a:t>Nell’ipotesi in cui vi sia un’unica unità produttiva, coincidente con la sede legale, il valore da riportare nell’apposito campo sarà uguale a “0” (zero</a:t>
            </a:r>
            <a:r>
              <a:rPr lang="it-IT" sz="2000" dirty="0" smtClean="0"/>
              <a:t>)</a:t>
            </a:r>
            <a:endParaRPr lang="it-IT" sz="2000" dirty="0"/>
          </a:p>
          <a:p>
            <a:r>
              <a:rPr lang="it-IT" sz="2000" dirty="0"/>
              <a:t> A partire </a:t>
            </a:r>
            <a:r>
              <a:rPr lang="it-IT" sz="2000" dirty="0" smtClean="0"/>
              <a:t>dalla circolare 197/2015 l’apertura </a:t>
            </a:r>
            <a:r>
              <a:rPr lang="it-IT" sz="2000" dirty="0"/>
              <a:t>di Unità produttiva dovrà essere valorizzata nell’elemento &lt;</a:t>
            </a:r>
            <a:r>
              <a:rPr lang="it-IT" sz="2000" dirty="0" err="1"/>
              <a:t>UnitaOperativa</a:t>
            </a:r>
            <a:r>
              <a:rPr lang="it-IT" sz="2000" dirty="0"/>
              <a:t>&gt; </a:t>
            </a:r>
            <a:r>
              <a:rPr lang="it-IT" sz="2000" dirty="0" smtClean="0"/>
              <a:t> </a:t>
            </a:r>
            <a:r>
              <a:rPr lang="it-IT" sz="2000" dirty="0"/>
              <a:t> </a:t>
            </a:r>
          </a:p>
          <a:p>
            <a:r>
              <a:rPr lang="it-IT" sz="2000" dirty="0" smtClean="0"/>
              <a:t>I datori di lavoro devono censire le </a:t>
            </a:r>
            <a:r>
              <a:rPr lang="it-IT" sz="2000" dirty="0"/>
              <a:t>unità produttive e dei lavoratori </a:t>
            </a:r>
            <a:r>
              <a:rPr lang="it-IT" sz="2000" dirty="0" smtClean="0"/>
              <a:t>ivi applicati</a:t>
            </a:r>
            <a:endParaRPr lang="it-IT" sz="2000" dirty="0"/>
          </a:p>
          <a:p>
            <a:r>
              <a:rPr lang="it-IT" sz="2000" dirty="0" smtClean="0"/>
              <a:t>In fase di prima applicazione, in attesa della completa implementazione delle modifiche sopra descritte, ai fini della istruttoria delle nuove istanze, si considerano Unità produttive quelle dichiarate dall’azienda nella domanda di concessione della CIG</a:t>
            </a:r>
            <a:endParaRPr lang="it-IT" sz="2000" dirty="0"/>
          </a:p>
        </p:txBody>
      </p:sp>
    </p:spTree>
    <p:extLst>
      <p:ext uri="{BB962C8B-B14F-4D97-AF65-F5344CB8AC3E}">
        <p14:creationId xmlns:p14="http://schemas.microsoft.com/office/powerpoint/2010/main" val="2207439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t>Novità: </a:t>
            </a:r>
            <a:r>
              <a:rPr lang="it-IT" sz="4000" b="1" i="1" dirty="0" smtClean="0"/>
              <a:t>l’Unità Produttiva </a:t>
            </a:r>
            <a:r>
              <a:rPr lang="it-IT" sz="2800" dirty="0" smtClean="0"/>
              <a:t>(4)</a:t>
            </a:r>
            <a:endParaRPr lang="it-IT" sz="4000" dirty="0"/>
          </a:p>
        </p:txBody>
      </p:sp>
      <p:sp>
        <p:nvSpPr>
          <p:cNvPr id="3" name="Segnaposto contenuto 2"/>
          <p:cNvSpPr>
            <a:spLocks noGrp="1"/>
          </p:cNvSpPr>
          <p:nvPr>
            <p:ph idx="1"/>
          </p:nvPr>
        </p:nvSpPr>
        <p:spPr>
          <a:xfrm>
            <a:off x="1120000" y="1493949"/>
            <a:ext cx="10233800" cy="4683014"/>
          </a:xfrm>
        </p:spPr>
        <p:txBody>
          <a:bodyPr>
            <a:noAutofit/>
          </a:bodyPr>
          <a:lstStyle/>
          <a:p>
            <a:pPr marL="0" indent="0">
              <a:buNone/>
            </a:pPr>
            <a:r>
              <a:rPr lang="it-IT" sz="2000" dirty="0" smtClean="0"/>
              <a:t>Messaggio n. </a:t>
            </a:r>
            <a:r>
              <a:rPr lang="it-IT" sz="2000" i="1" dirty="0" smtClean="0"/>
              <a:t>7336 del 7 dicembre 2015:</a:t>
            </a:r>
          </a:p>
          <a:p>
            <a:pPr marL="0" indent="0">
              <a:buNone/>
            </a:pPr>
            <a:endParaRPr lang="it-IT" sz="2000" dirty="0" smtClean="0"/>
          </a:p>
          <a:p>
            <a:pPr marL="457200" indent="-457200">
              <a:buFont typeface="+mj-lt"/>
              <a:buAutoNum type="arabicPeriod"/>
            </a:pPr>
            <a:r>
              <a:rPr lang="it-IT" sz="2000" dirty="0" smtClean="0"/>
              <a:t>Per </a:t>
            </a:r>
            <a:r>
              <a:rPr lang="it-IT" sz="2000" dirty="0"/>
              <a:t>le domande pervenute dal 7 dicembre 2015, i dati dell’unità produttiva comunicati devono essere registrati per la prima volta dall’operatore di sede come una “nuova” unità produttiva secondo i criteri di cui al punto 1.4 della circ. </a:t>
            </a:r>
            <a:r>
              <a:rPr lang="it-IT" sz="2000" dirty="0" smtClean="0"/>
              <a:t>197/15</a:t>
            </a:r>
            <a:r>
              <a:rPr lang="it-IT" sz="2000" dirty="0"/>
              <a:t/>
            </a:r>
            <a:br>
              <a:rPr lang="it-IT" sz="2000" dirty="0"/>
            </a:br>
            <a:r>
              <a:rPr lang="it-IT" sz="2000" dirty="0"/>
              <a:t/>
            </a:r>
            <a:br>
              <a:rPr lang="it-IT" sz="2000" dirty="0"/>
            </a:br>
            <a:r>
              <a:rPr lang="it-IT" sz="2000" dirty="0"/>
              <a:t>A tal fine, si deve controllare che l’indirizzo dell’unità produttiva coincida con l’indirizzo della sede </a:t>
            </a:r>
            <a:r>
              <a:rPr lang="it-IT" sz="2000" dirty="0" smtClean="0"/>
              <a:t>legale.  </a:t>
            </a:r>
            <a:r>
              <a:rPr lang="it-IT" sz="2000" b="1" dirty="0" smtClean="0"/>
              <a:t>Le </a:t>
            </a:r>
            <a:r>
              <a:rPr lang="it-IT" sz="2000" b="1" dirty="0"/>
              <a:t>suddette caratteristiche devono essere dimostrate dall’azienda allegando alla domanda la documentazione </a:t>
            </a:r>
            <a:r>
              <a:rPr lang="it-IT" sz="2000" b="1" dirty="0" smtClean="0"/>
              <a:t>probatoria</a:t>
            </a:r>
            <a:endParaRPr lang="it-IT" sz="2000" dirty="0" smtClean="0"/>
          </a:p>
          <a:p>
            <a:pPr marL="457200" indent="-457200">
              <a:buFont typeface="+mj-lt"/>
              <a:buAutoNum type="arabicPeriod"/>
            </a:pPr>
            <a:r>
              <a:rPr lang="it-IT" sz="2000" dirty="0" smtClean="0"/>
              <a:t>Ai </a:t>
            </a:r>
            <a:r>
              <a:rPr lang="it-IT" sz="2000" dirty="0"/>
              <a:t>fini del computo del limite 52 settimane nel biennio mobile (art. 12 </a:t>
            </a:r>
            <a:r>
              <a:rPr lang="it-IT" sz="2000" dirty="0" err="1"/>
              <a:t>D.Lgs.</a:t>
            </a:r>
            <a:r>
              <a:rPr lang="it-IT" sz="2000" dirty="0"/>
              <a:t> 148/15), come specificato al punto 2.3 della circ. 197/15, </a:t>
            </a:r>
            <a:r>
              <a:rPr lang="it-IT" sz="2000" b="1" dirty="0"/>
              <a:t>si tiene conto anche dei periodi di CIGO anteriori al 24 settembre </a:t>
            </a:r>
            <a:r>
              <a:rPr lang="it-IT" sz="2000" b="1" dirty="0" smtClean="0"/>
              <a:t>2015. Pertanto</a:t>
            </a:r>
            <a:r>
              <a:rPr lang="it-IT" sz="2000" b="1" dirty="0"/>
              <a:t>, in fase di elaborazione della </a:t>
            </a:r>
            <a:r>
              <a:rPr lang="it-IT" sz="2000" b="1" dirty="0" smtClean="0"/>
              <a:t>domanda </a:t>
            </a:r>
            <a:r>
              <a:rPr lang="it-IT" sz="2000" b="1" dirty="0"/>
              <a:t>devono essere aggregati i periodi già fruiti da unità produttive preesistenti aventi il medesimo </a:t>
            </a:r>
            <a:r>
              <a:rPr lang="it-IT" sz="2000" b="1" dirty="0" smtClean="0"/>
              <a:t>indirizzo</a:t>
            </a:r>
            <a:r>
              <a:rPr lang="it-IT" sz="2000" dirty="0"/>
              <a:t/>
            </a:r>
            <a:br>
              <a:rPr lang="it-IT" sz="2000" dirty="0"/>
            </a:br>
            <a:r>
              <a:rPr lang="it-IT" sz="2000" dirty="0"/>
              <a:t> </a:t>
            </a:r>
            <a:br>
              <a:rPr lang="it-IT" sz="2000" dirty="0"/>
            </a:br>
            <a:r>
              <a:rPr lang="it-IT" sz="2000" dirty="0"/>
              <a:t/>
            </a:r>
            <a:br>
              <a:rPr lang="it-IT" sz="2000" dirty="0"/>
            </a:br>
            <a:r>
              <a:rPr lang="it-IT" sz="2000" dirty="0"/>
              <a:t> </a:t>
            </a:r>
          </a:p>
        </p:txBody>
      </p:sp>
    </p:spTree>
    <p:extLst>
      <p:ext uri="{BB962C8B-B14F-4D97-AF65-F5344CB8AC3E}">
        <p14:creationId xmlns:p14="http://schemas.microsoft.com/office/powerpoint/2010/main" val="601645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b="1" dirty="0" smtClean="0"/>
              <a:t>La contribuzione </a:t>
            </a:r>
            <a:r>
              <a:rPr lang="it-IT" sz="4400" b="1" dirty="0"/>
              <a:t>addizionale</a:t>
            </a:r>
            <a:endParaRPr lang="it-IT" sz="4400" dirty="0"/>
          </a:p>
        </p:txBody>
      </p:sp>
      <p:sp>
        <p:nvSpPr>
          <p:cNvPr id="3" name="Segnaposto contenuto 2"/>
          <p:cNvSpPr>
            <a:spLocks noGrp="1"/>
          </p:cNvSpPr>
          <p:nvPr>
            <p:ph idx="1"/>
          </p:nvPr>
        </p:nvSpPr>
        <p:spPr/>
        <p:txBody>
          <a:bodyPr>
            <a:normAutofit fontScale="70000" lnSpcReduction="20000"/>
          </a:bodyPr>
          <a:lstStyle/>
          <a:p>
            <a:r>
              <a:rPr lang="it-IT" b="1" u="sng" dirty="0" smtClean="0"/>
              <a:t>La misura </a:t>
            </a:r>
            <a:r>
              <a:rPr lang="it-IT" b="1" u="sng" dirty="0"/>
              <a:t>del contributo è pari a</a:t>
            </a:r>
            <a:r>
              <a:rPr lang="it-IT" b="1" u="sng" dirty="0" smtClean="0"/>
              <a:t>:</a:t>
            </a:r>
          </a:p>
          <a:p>
            <a:pPr marL="0" indent="0">
              <a:buNone/>
            </a:pPr>
            <a:endParaRPr lang="it-IT" b="1" u="sng" dirty="0"/>
          </a:p>
          <a:p>
            <a:r>
              <a:rPr lang="it-IT" dirty="0"/>
              <a:t>a)  </a:t>
            </a:r>
            <a:r>
              <a:rPr lang="it-IT" dirty="0" smtClean="0"/>
              <a:t>9</a:t>
            </a:r>
            <a:r>
              <a:rPr lang="it-IT" dirty="0"/>
              <a:t>% della retribuzione globale che sarebbe spettata al lavoratore per le ore di lavoro non prestate relativamente ai periodi  di integrazione ordinaria o straordinaria fruiti all’interno di uno o più interventi concessi sino a un limite complessivo di 52  settimane in un quinquennio </a:t>
            </a:r>
            <a:r>
              <a:rPr lang="it-IT" dirty="0" smtClean="0"/>
              <a:t>mobile</a:t>
            </a:r>
            <a:endParaRPr lang="it-IT" dirty="0"/>
          </a:p>
          <a:p>
            <a:r>
              <a:rPr lang="it-IT" dirty="0"/>
              <a:t>b) </a:t>
            </a:r>
            <a:r>
              <a:rPr lang="it-IT" dirty="0" smtClean="0"/>
              <a:t> </a:t>
            </a:r>
            <a:r>
              <a:rPr lang="it-IT" dirty="0"/>
              <a:t>12% oltre il limite di cui alla lettera a) e sino a 104 settimane in un quinquennio </a:t>
            </a:r>
            <a:r>
              <a:rPr lang="it-IT" dirty="0" smtClean="0"/>
              <a:t>mobile</a:t>
            </a:r>
            <a:endParaRPr lang="it-IT" dirty="0"/>
          </a:p>
          <a:p>
            <a:r>
              <a:rPr lang="it-IT" dirty="0"/>
              <a:t>c)   </a:t>
            </a:r>
            <a:r>
              <a:rPr lang="it-IT" dirty="0" smtClean="0"/>
              <a:t>15</a:t>
            </a:r>
            <a:r>
              <a:rPr lang="it-IT" dirty="0"/>
              <a:t>% oltre il limite di cui alla lettera b) in un quinquennio </a:t>
            </a:r>
            <a:r>
              <a:rPr lang="it-IT" dirty="0" smtClean="0"/>
              <a:t>mobile</a:t>
            </a:r>
          </a:p>
          <a:p>
            <a:endParaRPr lang="it-IT" dirty="0"/>
          </a:p>
          <a:p>
            <a:pPr marL="0" indent="0">
              <a:buNone/>
            </a:pPr>
            <a:r>
              <a:rPr lang="it-IT" dirty="0"/>
              <a:t>Tale contributo non è dovuto per gli interventi di CIGO concessi per eventi oggettivamente non evitabili, nonché dalle imprese sottoposte a procedura concorsuale, nonché dalle aziende che </a:t>
            </a:r>
            <a:r>
              <a:rPr lang="it-IT" dirty="0" smtClean="0"/>
              <a:t>in amministrazione straordinaria. Inoltre</a:t>
            </a:r>
            <a:r>
              <a:rPr lang="it-IT" dirty="0"/>
              <a:t>, il contributo addizionale non sarà dovuto dalle imprese che, sottoposte a procedura concorsuale con continuazione dell’esercizio di impresa, possono accedere, sussistendone i presupposti, dal 1 gennaio 2016 al trattamento di </a:t>
            </a:r>
            <a:r>
              <a:rPr lang="it-IT" dirty="0" smtClean="0"/>
              <a:t>CIGS</a:t>
            </a:r>
            <a:endParaRPr lang="it-IT" dirty="0"/>
          </a:p>
          <a:p>
            <a:endParaRPr lang="it-IT" dirty="0"/>
          </a:p>
        </p:txBody>
      </p:sp>
    </p:spTree>
    <p:extLst>
      <p:ext uri="{BB962C8B-B14F-4D97-AF65-F5344CB8AC3E}">
        <p14:creationId xmlns:p14="http://schemas.microsoft.com/office/powerpoint/2010/main" val="41742121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b="1" dirty="0"/>
              <a:t>Modalità di erogazione e termine per i conguagli e il rimborso delle prestazioni</a:t>
            </a:r>
            <a:endParaRPr lang="it-IT" sz="4000" dirty="0"/>
          </a:p>
        </p:txBody>
      </p:sp>
      <p:sp>
        <p:nvSpPr>
          <p:cNvPr id="3" name="Segnaposto contenuto 2"/>
          <p:cNvSpPr>
            <a:spLocks noGrp="1"/>
          </p:cNvSpPr>
          <p:nvPr>
            <p:ph idx="1"/>
          </p:nvPr>
        </p:nvSpPr>
        <p:spPr/>
        <p:txBody>
          <a:bodyPr>
            <a:normAutofit fontScale="62500" lnSpcReduction="20000"/>
          </a:bodyPr>
          <a:lstStyle/>
          <a:p>
            <a:pPr fontAlgn="t"/>
            <a:r>
              <a:rPr lang="it-IT" sz="3400" dirty="0"/>
              <a:t>I</a:t>
            </a:r>
            <a:r>
              <a:rPr lang="it-IT" sz="3400" dirty="0" smtClean="0"/>
              <a:t>l </a:t>
            </a:r>
            <a:r>
              <a:rPr lang="it-IT" sz="3400" dirty="0"/>
              <a:t>pagamento delle integrazioni salariali </a:t>
            </a:r>
            <a:r>
              <a:rPr lang="it-IT" sz="3400" dirty="0" smtClean="0"/>
              <a:t>è effettuato </a:t>
            </a:r>
            <a:r>
              <a:rPr lang="it-IT" sz="3400" dirty="0"/>
              <a:t>alla fine di ogni periodo di paga. L’impresa </a:t>
            </a:r>
            <a:r>
              <a:rPr lang="it-IT" sz="3400" dirty="0" smtClean="0"/>
              <a:t>può conguagliare </a:t>
            </a:r>
            <a:r>
              <a:rPr lang="it-IT" sz="3400" dirty="0"/>
              <a:t>l’importo anticipato nella denuncia contributiva mensile. In caso di cessazione di attività l’azienda potrà richiedere il rimborso mediante l’invio di un flusso UNIEMENS </a:t>
            </a:r>
            <a:r>
              <a:rPr lang="it-IT" sz="3400" dirty="0" err="1"/>
              <a:t>regolarizzatore</a:t>
            </a:r>
            <a:r>
              <a:rPr lang="it-IT" sz="3400" dirty="0"/>
              <a:t> riferito all’ultimo mese di </a:t>
            </a:r>
            <a:r>
              <a:rPr lang="it-IT" sz="3400" dirty="0" smtClean="0"/>
              <a:t>attività</a:t>
            </a:r>
            <a:endParaRPr lang="it-IT" sz="3400" dirty="0"/>
          </a:p>
          <a:p>
            <a:pPr marL="0" indent="0" fontAlgn="t">
              <a:buNone/>
            </a:pPr>
            <a:endParaRPr lang="it-IT" sz="3400" dirty="0"/>
          </a:p>
          <a:p>
            <a:pPr fontAlgn="t"/>
            <a:r>
              <a:rPr lang="it-IT" sz="3400" dirty="0"/>
              <a:t>Per i trattamenti richiesti a decorrere dalla data di entrata in vigore del decreto legislativo o, se richiesti antecedentemente, non ancora conclusi entro tale data, </a:t>
            </a:r>
            <a:r>
              <a:rPr lang="it-IT" sz="3400" b="1" dirty="0"/>
              <a:t>viene introdotto un termine di decadenza pari a 6 mesi</a:t>
            </a:r>
            <a:r>
              <a:rPr lang="it-IT" sz="3400" dirty="0"/>
              <a:t>, dalla fine del periodo di paga in corso alla scadenza del termine di durata della concessione o dalla data del provvedimento di concessione se successivo, entro il quale sono ammessi il conguaglio (data presentazione UNIEMENS) o la richiesta di rimborso delle integrazioni corrisposte ai </a:t>
            </a:r>
            <a:r>
              <a:rPr lang="it-IT" sz="3400" dirty="0" smtClean="0"/>
              <a:t>lavoratori</a:t>
            </a:r>
            <a:endParaRPr lang="it-IT" sz="3400" dirty="0"/>
          </a:p>
          <a:p>
            <a:pPr marL="0" indent="0" fontAlgn="t">
              <a:buNone/>
            </a:pPr>
            <a:endParaRPr lang="it-IT" sz="3400" dirty="0"/>
          </a:p>
          <a:p>
            <a:pPr fontAlgn="t"/>
            <a:r>
              <a:rPr lang="it-IT" sz="3400" dirty="0"/>
              <a:t>Per i trattamenti già autorizzati il cui periodo di integrazione salariale si conclude prima della data di entrata in vigore del decreto legislativo, i sei mesi decorrono dalla data di entrata in vigore dello </a:t>
            </a:r>
            <a:r>
              <a:rPr lang="it-IT" sz="3400" dirty="0" smtClean="0"/>
              <a:t>stesso</a:t>
            </a:r>
            <a:endParaRPr lang="it-IT" sz="3400" dirty="0"/>
          </a:p>
          <a:p>
            <a:pPr marL="0" indent="0">
              <a:buNone/>
            </a:pPr>
            <a:endParaRPr lang="it-IT" dirty="0"/>
          </a:p>
        </p:txBody>
      </p:sp>
    </p:spTree>
    <p:extLst>
      <p:ext uri="{BB962C8B-B14F-4D97-AF65-F5344CB8AC3E}">
        <p14:creationId xmlns:p14="http://schemas.microsoft.com/office/powerpoint/2010/main" val="3954318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pPr marL="342900" indent="-342900">
              <a:buFont typeface="Arial" panose="020B0604020202020204" pitchFamily="34" charset="0"/>
              <a:buChar char="•"/>
            </a:pPr>
            <a:endParaRPr lang="it-IT" sz="2400" dirty="0" smtClean="0"/>
          </a:p>
          <a:p>
            <a:pPr marL="342900" indent="-342900">
              <a:buFont typeface="Arial" panose="020B0604020202020204" pitchFamily="34" charset="0"/>
              <a:buChar char="•"/>
            </a:pPr>
            <a:r>
              <a:rPr lang="it-IT" sz="2800" dirty="0" smtClean="0"/>
              <a:t>per </a:t>
            </a:r>
            <a:r>
              <a:rPr lang="it-IT" sz="2800" dirty="0"/>
              <a:t>ciascuna unità produttiva, la somma dei trattamenti ordinari e straordinari di integrazione salariale autorizzati non può superare la durata massima complessiva di 24 mesi in un quinquennio </a:t>
            </a:r>
            <a:r>
              <a:rPr lang="it-IT" sz="2800" dirty="0" smtClean="0"/>
              <a:t>mobile</a:t>
            </a:r>
            <a:endParaRPr lang="it-IT" sz="2800" dirty="0"/>
          </a:p>
          <a:p>
            <a:pPr fontAlgn="t"/>
            <a:r>
              <a:rPr lang="it-IT" sz="2800" dirty="0"/>
              <a:t> </a:t>
            </a:r>
          </a:p>
          <a:p>
            <a:pPr marL="342900" indent="-342900" fontAlgn="t">
              <a:buFont typeface="Arial" panose="020B0604020202020204" pitchFamily="34" charset="0"/>
              <a:buChar char="•"/>
            </a:pPr>
            <a:r>
              <a:rPr lang="it-IT" sz="2800" dirty="0"/>
              <a:t>Ai fini del calcolo della durata massima complessiva delle integrazioni salariali i trattamenti richiesti prima dell’entrata in vigore del </a:t>
            </a:r>
            <a:r>
              <a:rPr lang="it-IT" sz="2800" dirty="0" smtClean="0"/>
              <a:t>decreto 148/2015 si </a:t>
            </a:r>
            <a:r>
              <a:rPr lang="it-IT" sz="2800" dirty="0"/>
              <a:t>computano per la sola parte del periodo autorizzato </a:t>
            </a:r>
            <a:r>
              <a:rPr lang="it-IT" sz="2800" dirty="0" smtClean="0"/>
              <a:t>successivamente al 24/9/2015</a:t>
            </a:r>
          </a:p>
          <a:p>
            <a:pPr fontAlgn="t"/>
            <a:endParaRPr lang="it-IT" sz="2400" dirty="0"/>
          </a:p>
        </p:txBody>
      </p:sp>
      <p:sp>
        <p:nvSpPr>
          <p:cNvPr id="11" name="Titolo 10"/>
          <p:cNvSpPr>
            <a:spLocks noGrp="1"/>
          </p:cNvSpPr>
          <p:nvPr>
            <p:ph type="title"/>
          </p:nvPr>
        </p:nvSpPr>
        <p:spPr/>
        <p:txBody>
          <a:bodyPr>
            <a:noAutofit/>
          </a:bodyPr>
          <a:lstStyle/>
          <a:p>
            <a:pPr algn="ctr" fontAlgn="t"/>
            <a:r>
              <a:rPr lang="it-IT" sz="3600" b="1" dirty="0" smtClean="0"/>
              <a:t>Limite di durata generale (CIGO+CIGS)  </a:t>
            </a:r>
            <a:r>
              <a:rPr lang="it-IT" sz="2800" dirty="0" smtClean="0"/>
              <a:t>(1)</a:t>
            </a:r>
            <a:endParaRPr lang="it-IT" sz="3600" dirty="0"/>
          </a:p>
        </p:txBody>
      </p:sp>
    </p:spTree>
    <p:extLst>
      <p:ext uri="{BB962C8B-B14F-4D97-AF65-F5344CB8AC3E}">
        <p14:creationId xmlns:p14="http://schemas.microsoft.com/office/powerpoint/2010/main" val="117566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pPr fontAlgn="t"/>
            <a:r>
              <a:rPr lang="it-IT" sz="2400" dirty="0"/>
              <a:t> </a:t>
            </a:r>
            <a:r>
              <a:rPr lang="it-IT" sz="2400" dirty="0" smtClean="0"/>
              <a:t>Per controllare l’eventuale superamento del </a:t>
            </a:r>
            <a:r>
              <a:rPr lang="it-IT" sz="2400" dirty="0"/>
              <a:t>limite </a:t>
            </a:r>
            <a:r>
              <a:rPr lang="it-IT" sz="2400" dirty="0" smtClean="0"/>
              <a:t>si </a:t>
            </a:r>
            <a:r>
              <a:rPr lang="it-IT" sz="2400" dirty="0"/>
              <a:t>procederà in modo analogo a quanto già in uso relativamente al biennio mobile della CIGO:</a:t>
            </a:r>
          </a:p>
          <a:p>
            <a:pPr fontAlgn="t"/>
            <a:r>
              <a:rPr lang="it-IT" sz="2400" dirty="0"/>
              <a:t> </a:t>
            </a:r>
          </a:p>
          <a:p>
            <a:pPr fontAlgn="t"/>
            <a:r>
              <a:rPr lang="it-IT" sz="2400" dirty="0"/>
              <a:t>si considererà la prima settimana oggetto di richiesta di prestazione e, a ritroso, si valuteranno le 259 settimane precedenti (cosiddetto quinquennio mobile</a:t>
            </a:r>
            <a:r>
              <a:rPr lang="it-IT" sz="2400" dirty="0" smtClean="0"/>
              <a:t>)</a:t>
            </a:r>
          </a:p>
          <a:p>
            <a:pPr fontAlgn="t"/>
            <a:r>
              <a:rPr lang="it-IT" sz="2400" dirty="0" smtClean="0"/>
              <a:t>Se </a:t>
            </a:r>
            <a:r>
              <a:rPr lang="it-IT" sz="2400" dirty="0"/>
              <a:t>in tale arco temporale saranno già state autorizzate 104 settimane (pari cioè a 24 mesi) non potrà essere riconosciuto il trattamento richiesto, fatto salvo quanto disposto dall’art.22, comma 5 (</a:t>
            </a:r>
            <a:r>
              <a:rPr lang="it-IT" sz="1800" dirty="0"/>
              <a:t>la durata dei trattamenti per la causale </a:t>
            </a:r>
            <a:r>
              <a:rPr lang="it-IT" sz="1800" dirty="0" smtClean="0"/>
              <a:t>di contratto </a:t>
            </a:r>
            <a:r>
              <a:rPr lang="it-IT" sz="1800" dirty="0"/>
              <a:t>di </a:t>
            </a:r>
            <a:r>
              <a:rPr lang="it-IT" sz="1800" dirty="0" smtClean="0"/>
              <a:t>solidarietà </a:t>
            </a:r>
            <a:r>
              <a:rPr lang="it-IT" sz="1800" dirty="0"/>
              <a:t>viene computata nella misura della </a:t>
            </a:r>
            <a:r>
              <a:rPr lang="it-IT" sz="1800" dirty="0" smtClean="0"/>
              <a:t>metà per </a:t>
            </a:r>
            <a:r>
              <a:rPr lang="it-IT" sz="1800" dirty="0"/>
              <a:t>la parte non eccedente i 24 mesi e per intero per la </a:t>
            </a:r>
            <a:r>
              <a:rPr lang="it-IT" sz="1800" dirty="0" smtClean="0"/>
              <a:t>parte eccedente</a:t>
            </a:r>
            <a:r>
              <a:rPr lang="it-IT" sz="2400" dirty="0" smtClean="0"/>
              <a:t>)</a:t>
            </a:r>
          </a:p>
          <a:p>
            <a:pPr fontAlgn="t"/>
            <a:r>
              <a:rPr lang="it-IT" sz="2400" dirty="0" smtClean="0"/>
              <a:t>Tale </a:t>
            </a:r>
            <a:r>
              <a:rPr lang="it-IT" sz="2400" dirty="0"/>
              <a:t>conteggio si riproporrà per ogni ulteriore settimana di integrazione salariale </a:t>
            </a:r>
            <a:r>
              <a:rPr lang="it-IT" sz="2400" dirty="0" smtClean="0"/>
              <a:t>richiesta</a:t>
            </a:r>
            <a:endParaRPr lang="it-IT" sz="2400" dirty="0"/>
          </a:p>
          <a:p>
            <a:pPr fontAlgn="t"/>
            <a:endParaRPr lang="it-IT" sz="2400" dirty="0"/>
          </a:p>
        </p:txBody>
      </p:sp>
      <p:sp>
        <p:nvSpPr>
          <p:cNvPr id="11" name="Titolo 10"/>
          <p:cNvSpPr>
            <a:spLocks noGrp="1"/>
          </p:cNvSpPr>
          <p:nvPr>
            <p:ph type="title"/>
          </p:nvPr>
        </p:nvSpPr>
        <p:spPr/>
        <p:txBody>
          <a:bodyPr>
            <a:noAutofit/>
          </a:bodyPr>
          <a:lstStyle/>
          <a:p>
            <a:pPr algn="ctr" fontAlgn="t"/>
            <a:r>
              <a:rPr lang="it-IT" sz="3600" b="1" dirty="0"/>
              <a:t>Limite di durata generale (CIGO+CIGS)  </a:t>
            </a:r>
            <a:r>
              <a:rPr lang="it-IT" sz="2800" dirty="0" smtClean="0"/>
              <a:t>(2)</a:t>
            </a:r>
            <a:endParaRPr lang="it-IT" sz="3600" dirty="0"/>
          </a:p>
        </p:txBody>
      </p:sp>
    </p:spTree>
    <p:extLst>
      <p:ext uri="{BB962C8B-B14F-4D97-AF65-F5344CB8AC3E}">
        <p14:creationId xmlns:p14="http://schemas.microsoft.com/office/powerpoint/2010/main" val="1090250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pPr fontAlgn="t"/>
            <a:r>
              <a:rPr lang="it-IT" sz="2400" dirty="0"/>
              <a:t> Esempi:</a:t>
            </a:r>
          </a:p>
          <a:p>
            <a:pPr fontAlgn="t"/>
            <a:r>
              <a:rPr lang="it-IT" sz="2400" dirty="0"/>
              <a:t> </a:t>
            </a:r>
          </a:p>
          <a:p>
            <a:pPr fontAlgn="t"/>
            <a:r>
              <a:rPr lang="it-IT" sz="2800" dirty="0"/>
              <a:t>12 mesi di CIGO+12 mesi di CIGS (es. riorganizzazione): ok 24 mesi </a:t>
            </a:r>
          </a:p>
          <a:p>
            <a:pPr fontAlgn="t"/>
            <a:r>
              <a:rPr lang="it-IT" sz="2800" dirty="0"/>
              <a:t>12 mesi di CIGO+24 mesi di CDS (Contratto di Solidarietà): ok 36 mesi </a:t>
            </a:r>
          </a:p>
          <a:p>
            <a:pPr fontAlgn="t"/>
            <a:r>
              <a:rPr lang="it-IT" sz="2800" dirty="0"/>
              <a:t>12 mesi di CIGS (es. crisi)+24 mesi di CDS: ok 36 mesi </a:t>
            </a:r>
          </a:p>
          <a:p>
            <a:pPr fontAlgn="t"/>
            <a:r>
              <a:rPr lang="it-IT" sz="2800" dirty="0"/>
              <a:t>36 mesi di CDS: ok </a:t>
            </a:r>
          </a:p>
          <a:p>
            <a:pPr fontAlgn="t"/>
            <a:r>
              <a:rPr lang="it-IT" sz="2800" dirty="0"/>
              <a:t>6 mesi di CIGO+12 mesi di CDS: possibili altri 12 mesi di CIGS oppure altri 18 mesi di CDS </a:t>
            </a:r>
          </a:p>
          <a:p>
            <a:pPr fontAlgn="t"/>
            <a:r>
              <a:rPr lang="it-IT" sz="2400" dirty="0"/>
              <a:t> </a:t>
            </a:r>
          </a:p>
          <a:p>
            <a:pPr fontAlgn="t"/>
            <a:endParaRPr lang="it-IT" sz="2400" dirty="0"/>
          </a:p>
        </p:txBody>
      </p:sp>
      <p:sp>
        <p:nvSpPr>
          <p:cNvPr id="11" name="Titolo 10"/>
          <p:cNvSpPr>
            <a:spLocks noGrp="1"/>
          </p:cNvSpPr>
          <p:nvPr>
            <p:ph type="title"/>
          </p:nvPr>
        </p:nvSpPr>
        <p:spPr/>
        <p:txBody>
          <a:bodyPr>
            <a:noAutofit/>
          </a:bodyPr>
          <a:lstStyle/>
          <a:p>
            <a:pPr algn="ctr" fontAlgn="t"/>
            <a:r>
              <a:rPr lang="it-IT" sz="3600" b="1" dirty="0"/>
              <a:t>Limite di durata generale (CIGO+CIGS)  </a:t>
            </a:r>
            <a:r>
              <a:rPr lang="it-IT" sz="2800" dirty="0" smtClean="0"/>
              <a:t>(3)</a:t>
            </a:r>
            <a:endParaRPr lang="it-IT" sz="3600" dirty="0"/>
          </a:p>
        </p:txBody>
      </p:sp>
    </p:spTree>
    <p:extLst>
      <p:ext uri="{BB962C8B-B14F-4D97-AF65-F5344CB8AC3E}">
        <p14:creationId xmlns:p14="http://schemas.microsoft.com/office/powerpoint/2010/main" val="4279777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Jobs </a:t>
            </a:r>
            <a:r>
              <a:rPr lang="it-IT" dirty="0" err="1" smtClean="0"/>
              <a:t>Act</a:t>
            </a:r>
            <a:endParaRPr lang="it-IT" dirty="0"/>
          </a:p>
        </p:txBody>
      </p:sp>
      <p:sp>
        <p:nvSpPr>
          <p:cNvPr id="3" name="Segnaposto contenuto 2"/>
          <p:cNvSpPr>
            <a:spLocks noGrp="1"/>
          </p:cNvSpPr>
          <p:nvPr>
            <p:ph idx="1"/>
          </p:nvPr>
        </p:nvSpPr>
        <p:spPr>
          <a:xfrm>
            <a:off x="1120000" y="1403797"/>
            <a:ext cx="10233800" cy="4773166"/>
          </a:xfrm>
        </p:spPr>
        <p:txBody>
          <a:bodyPr/>
          <a:lstStyle/>
          <a:p>
            <a:endParaRPr lang="it-IT" dirty="0" smtClean="0"/>
          </a:p>
          <a:p>
            <a:endParaRPr lang="it-IT" dirty="0"/>
          </a:p>
          <a:p>
            <a:endParaRPr lang="it-IT" dirty="0" smtClean="0"/>
          </a:p>
          <a:p>
            <a:endParaRPr lang="it-IT" dirty="0"/>
          </a:p>
          <a:p>
            <a:pPr marL="0" indent="0">
              <a:buNone/>
            </a:pPr>
            <a:r>
              <a:rPr lang="it-IT" dirty="0" smtClean="0"/>
              <a:t>Provvedimenti</a:t>
            </a:r>
          </a:p>
          <a:p>
            <a:pPr marL="0" indent="0">
              <a:buNone/>
            </a:pPr>
            <a:r>
              <a:rPr lang="it-IT" dirty="0" smtClean="0"/>
              <a:t> di attuazione</a:t>
            </a: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3941265942"/>
              </p:ext>
            </p:extLst>
          </p:nvPr>
        </p:nvGraphicFramePr>
        <p:xfrm>
          <a:off x="3963832" y="1457326"/>
          <a:ext cx="7671768" cy="4678680"/>
        </p:xfrm>
        <a:graphic>
          <a:graphicData uri="http://schemas.openxmlformats.org/drawingml/2006/table">
            <a:tbl>
              <a:tblPr firstRow="1" bandRow="1">
                <a:tableStyleId>{2D5ABB26-0587-4C30-8999-92F81FD0307C}</a:tableStyleId>
              </a:tblPr>
              <a:tblGrid>
                <a:gridCol w="2098894"/>
                <a:gridCol w="5572874"/>
              </a:tblGrid>
              <a:tr h="370840">
                <a:tc>
                  <a:txBody>
                    <a:bodyPr/>
                    <a:lstStyle/>
                    <a:p>
                      <a:r>
                        <a:rPr lang="it-IT" dirty="0" smtClean="0"/>
                        <a:t>D.Lgs.</a:t>
                      </a:r>
                      <a:r>
                        <a:rPr lang="it-IT" baseline="0" dirty="0" smtClean="0"/>
                        <a:t>  22/2015</a:t>
                      </a:r>
                      <a:endParaRPr lang="it-IT" dirty="0"/>
                    </a:p>
                  </a:txBody>
                  <a:tcPr/>
                </a:tc>
                <a:tc>
                  <a:txBody>
                    <a:bodyPr/>
                    <a:lstStyle/>
                    <a:p>
                      <a:r>
                        <a:rPr lang="it-IT" dirty="0" smtClean="0"/>
                        <a:t>Nuovi</a:t>
                      </a:r>
                      <a:r>
                        <a:rPr lang="it-IT" baseline="0" dirty="0" smtClean="0"/>
                        <a:t> ammortizzatori sociali (</a:t>
                      </a:r>
                      <a:r>
                        <a:rPr lang="it-IT" baseline="0" dirty="0" err="1" smtClean="0"/>
                        <a:t>NASpI</a:t>
                      </a:r>
                      <a:r>
                        <a:rPr lang="it-IT" baseline="0" dirty="0" smtClean="0"/>
                        <a:t>, </a:t>
                      </a:r>
                      <a:r>
                        <a:rPr lang="it-IT" baseline="0" dirty="0" err="1" smtClean="0"/>
                        <a:t>Dis-Coll</a:t>
                      </a:r>
                      <a:r>
                        <a:rPr lang="it-IT" baseline="0" dirty="0" smtClean="0"/>
                        <a:t>, ASDI)</a:t>
                      </a:r>
                      <a:endParaRPr lang="it-IT" dirty="0"/>
                    </a:p>
                  </a:txBody>
                  <a:tcPr/>
                </a:tc>
              </a:tr>
              <a:tr h="370840">
                <a:tc>
                  <a:txBody>
                    <a:bodyPr/>
                    <a:lstStyle/>
                    <a:p>
                      <a:r>
                        <a:rPr lang="it-IT" dirty="0" smtClean="0"/>
                        <a:t>D.Lgs.</a:t>
                      </a:r>
                      <a:r>
                        <a:rPr lang="it-IT" baseline="0" dirty="0" smtClean="0"/>
                        <a:t>  23/2015</a:t>
                      </a:r>
                      <a:endParaRPr lang="it-IT" dirty="0"/>
                    </a:p>
                  </a:txBody>
                  <a:tcPr/>
                </a:tc>
                <a:tc>
                  <a:txBody>
                    <a:bodyPr/>
                    <a:lstStyle/>
                    <a:p>
                      <a:r>
                        <a:rPr lang="it-IT" dirty="0" smtClean="0"/>
                        <a:t>Contratto a tutele crescenti</a:t>
                      </a:r>
                      <a:endParaRPr lang="it-IT" dirty="0"/>
                    </a:p>
                  </a:txBody>
                  <a:tcPr/>
                </a:tc>
              </a:tr>
              <a:tr h="370840">
                <a:tc>
                  <a:txBody>
                    <a:bodyPr/>
                    <a:lstStyle/>
                    <a:p>
                      <a:r>
                        <a:rPr lang="it-IT" dirty="0" smtClean="0"/>
                        <a:t>D.Lgs.</a:t>
                      </a:r>
                      <a:r>
                        <a:rPr lang="it-IT" baseline="0" dirty="0" smtClean="0"/>
                        <a:t>  80/2015</a:t>
                      </a:r>
                      <a:endParaRPr lang="it-IT" dirty="0"/>
                    </a:p>
                  </a:txBody>
                  <a:tcPr/>
                </a:tc>
                <a:tc>
                  <a:txBody>
                    <a:bodyPr/>
                    <a:lstStyle/>
                    <a:p>
                      <a:r>
                        <a:rPr lang="it-IT" dirty="0" smtClean="0"/>
                        <a:t>Maternità e conciliazione delle esigenze di cura, vita e lavoro</a:t>
                      </a:r>
                      <a:endParaRPr lang="it-IT" dirty="0"/>
                    </a:p>
                  </a:txBody>
                  <a:tcPr/>
                </a:tc>
              </a:tr>
              <a:tr h="370840">
                <a:tc>
                  <a:txBody>
                    <a:bodyPr/>
                    <a:lstStyle/>
                    <a:p>
                      <a:r>
                        <a:rPr lang="it-IT" dirty="0" smtClean="0"/>
                        <a:t>D.Lgs.</a:t>
                      </a:r>
                      <a:r>
                        <a:rPr lang="it-IT" baseline="0" dirty="0" smtClean="0"/>
                        <a:t>  81/2015</a:t>
                      </a:r>
                      <a:endParaRPr lang="it-IT" dirty="0"/>
                    </a:p>
                  </a:txBody>
                  <a:tcPr/>
                </a:tc>
                <a:tc>
                  <a:txBody>
                    <a:bodyPr/>
                    <a:lstStyle/>
                    <a:p>
                      <a:r>
                        <a:rPr lang="it-IT" dirty="0" smtClean="0"/>
                        <a:t>Riforma delle tipologie contrattuali</a:t>
                      </a:r>
                      <a:r>
                        <a:rPr lang="it-IT" baseline="0" dirty="0" smtClean="0"/>
                        <a:t> e revisione della normativa sulle mansioni</a:t>
                      </a:r>
                      <a:endParaRPr lang="it-IT" dirty="0"/>
                    </a:p>
                  </a:txBody>
                  <a:tcPr/>
                </a:tc>
              </a:tr>
              <a:tr h="370840">
                <a:tc>
                  <a:txBody>
                    <a:bodyPr/>
                    <a:lstStyle/>
                    <a:p>
                      <a:r>
                        <a:rPr lang="it-IT" sz="2000" dirty="0" smtClean="0">
                          <a:solidFill>
                            <a:schemeClr val="accent2">
                              <a:lumMod val="75000"/>
                            </a:schemeClr>
                          </a:solidFill>
                        </a:rPr>
                        <a:t>D.Lgs.</a:t>
                      </a:r>
                      <a:r>
                        <a:rPr lang="it-IT" sz="2000" baseline="0" dirty="0" smtClean="0">
                          <a:solidFill>
                            <a:schemeClr val="accent2">
                              <a:lumMod val="75000"/>
                            </a:schemeClr>
                          </a:solidFill>
                        </a:rPr>
                        <a:t>  148/2015</a:t>
                      </a:r>
                      <a:endParaRPr lang="it-IT" sz="2000" dirty="0">
                        <a:solidFill>
                          <a:schemeClr val="accent2">
                            <a:lumMod val="75000"/>
                          </a:schemeClr>
                        </a:solidFill>
                      </a:endParaRPr>
                    </a:p>
                  </a:txBody>
                  <a:tcPr/>
                </a:tc>
                <a:tc>
                  <a:txBody>
                    <a:bodyPr/>
                    <a:lstStyle/>
                    <a:p>
                      <a:r>
                        <a:rPr lang="it-IT" sz="2000" dirty="0" smtClean="0">
                          <a:solidFill>
                            <a:schemeClr val="accent2">
                              <a:lumMod val="75000"/>
                            </a:schemeClr>
                          </a:solidFill>
                        </a:rPr>
                        <a:t>Ammortizzatori in costanza di rapporto di lavoro (CIGO,</a:t>
                      </a:r>
                      <a:r>
                        <a:rPr lang="it-IT" sz="2000" baseline="0" dirty="0" smtClean="0">
                          <a:solidFill>
                            <a:schemeClr val="accent2">
                              <a:lumMod val="75000"/>
                            </a:schemeClr>
                          </a:solidFill>
                        </a:rPr>
                        <a:t> CIGS, contratti di solidarietà e Fondi Bilaterali)</a:t>
                      </a:r>
                      <a:endParaRPr lang="it-IT" sz="2000" dirty="0">
                        <a:solidFill>
                          <a:schemeClr val="accent2">
                            <a:lumMod val="75000"/>
                          </a:schemeClr>
                        </a:solidFill>
                      </a:endParaRPr>
                    </a:p>
                  </a:txBody>
                  <a:tcPr/>
                </a:tc>
              </a:tr>
              <a:tr h="370840">
                <a:tc>
                  <a:txBody>
                    <a:bodyPr/>
                    <a:lstStyle/>
                    <a:p>
                      <a:r>
                        <a:rPr lang="it-IT" dirty="0" smtClean="0"/>
                        <a:t>D.Lgs.</a:t>
                      </a:r>
                      <a:r>
                        <a:rPr lang="it-IT" baseline="0" dirty="0" smtClean="0"/>
                        <a:t>  149/2015</a:t>
                      </a:r>
                      <a:endParaRPr lang="it-IT" dirty="0"/>
                    </a:p>
                  </a:txBody>
                  <a:tcPr/>
                </a:tc>
                <a:tc>
                  <a:txBody>
                    <a:bodyPr/>
                    <a:lstStyle/>
                    <a:p>
                      <a:r>
                        <a:rPr lang="it-IT" dirty="0" smtClean="0"/>
                        <a:t>Razionalizzazione e la semplificazione dell’attività ispettiva in materia di lavoro</a:t>
                      </a:r>
                      <a:endParaRPr lang="it-IT" dirty="0"/>
                    </a:p>
                  </a:txBody>
                  <a:tcPr/>
                </a:tc>
              </a:tr>
              <a:tr h="370840">
                <a:tc>
                  <a:txBody>
                    <a:bodyPr/>
                    <a:lstStyle/>
                    <a:p>
                      <a:r>
                        <a:rPr lang="it-IT" dirty="0" smtClean="0"/>
                        <a:t>D.Lgs.</a:t>
                      </a:r>
                      <a:r>
                        <a:rPr lang="it-IT" baseline="0" dirty="0" smtClean="0"/>
                        <a:t>  150/2015</a:t>
                      </a:r>
                      <a:endParaRPr lang="it-IT" dirty="0"/>
                    </a:p>
                  </a:txBody>
                  <a:tcPr/>
                </a:tc>
                <a:tc>
                  <a:txBody>
                    <a:bodyPr/>
                    <a:lstStyle/>
                    <a:p>
                      <a:r>
                        <a:rPr lang="it-IT" dirty="0" smtClean="0"/>
                        <a:t>Il </a:t>
                      </a:r>
                      <a:r>
                        <a:rPr lang="it-IT" sz="1800" b="0" i="0" u="none" strike="noStrike" kern="1200" baseline="0" dirty="0" smtClean="0">
                          <a:solidFill>
                            <a:schemeClr val="tx1"/>
                          </a:solidFill>
                          <a:latin typeface="+mn-lt"/>
                          <a:ea typeface="+mn-ea"/>
                          <a:cs typeface="+mn-cs"/>
                        </a:rPr>
                        <a:t>riordino dei servizi per il lavoro e le politiche attive</a:t>
                      </a:r>
                      <a:endParaRPr lang="it-IT" dirty="0"/>
                    </a:p>
                  </a:txBody>
                  <a:tcPr/>
                </a:tc>
              </a:tr>
              <a:tr h="370840">
                <a:tc>
                  <a:txBody>
                    <a:bodyPr/>
                    <a:lstStyle/>
                    <a:p>
                      <a:r>
                        <a:rPr lang="it-IT" dirty="0" smtClean="0"/>
                        <a:t>D.Lgs.</a:t>
                      </a:r>
                      <a:r>
                        <a:rPr lang="it-IT" baseline="0" dirty="0" smtClean="0"/>
                        <a:t>  151/2015</a:t>
                      </a:r>
                      <a:endParaRPr lang="it-IT" dirty="0"/>
                    </a:p>
                  </a:txBody>
                  <a:tcPr/>
                </a:tc>
                <a:tc>
                  <a:txBody>
                    <a:bodyPr/>
                    <a:lstStyle/>
                    <a:p>
                      <a:r>
                        <a:rPr lang="it-IT" dirty="0" smtClean="0"/>
                        <a:t>Procedure ed</a:t>
                      </a:r>
                      <a:r>
                        <a:rPr lang="it-IT" baseline="0" dirty="0" smtClean="0"/>
                        <a:t> adempimenti a carico di cittadini ed imprese, gestione dei rapporti di lavoro, pari opportunità</a:t>
                      </a:r>
                      <a:endParaRPr lang="it-IT" dirty="0"/>
                    </a:p>
                  </a:txBody>
                  <a:tcPr/>
                </a:tc>
              </a:tr>
            </a:tbl>
          </a:graphicData>
        </a:graphic>
      </p:graphicFrame>
      <p:sp>
        <p:nvSpPr>
          <p:cNvPr id="6" name="Parentesi graffa aperta 5"/>
          <p:cNvSpPr/>
          <p:nvPr/>
        </p:nvSpPr>
        <p:spPr>
          <a:xfrm>
            <a:off x="3580328" y="1457326"/>
            <a:ext cx="383504" cy="4953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5529442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r>
              <a:rPr lang="it-IT" sz="2400" dirty="0"/>
              <a:t> </a:t>
            </a:r>
            <a:endParaRPr lang="it-IT" sz="2400" dirty="0" smtClean="0"/>
          </a:p>
          <a:p>
            <a:endParaRPr lang="it-IT" sz="2400" dirty="0"/>
          </a:p>
          <a:p>
            <a:pPr marL="342900" indent="-342900">
              <a:buFont typeface="Arial" panose="020B0604020202020204" pitchFamily="34" charset="0"/>
              <a:buChar char="•"/>
            </a:pPr>
            <a:r>
              <a:rPr lang="it-IT" sz="2400" b="1" dirty="0" smtClean="0"/>
              <a:t>Con il nuovo regime la </a:t>
            </a:r>
            <a:r>
              <a:rPr lang="it-IT" sz="2400" b="1" dirty="0"/>
              <a:t>richiesta può prevedere un periodo massimo di 13 settimane consecutive prorogabile trimestralmente fino a 52 settimane per ogni unità </a:t>
            </a:r>
            <a:r>
              <a:rPr lang="it-IT" sz="2400" b="1" dirty="0" smtClean="0"/>
              <a:t>produttiva</a:t>
            </a:r>
          </a:p>
          <a:p>
            <a:endParaRPr lang="it-IT" sz="2400" b="1" dirty="0"/>
          </a:p>
          <a:p>
            <a:pPr marL="342900" indent="-342900">
              <a:buFont typeface="Arial" panose="020B0604020202020204" pitchFamily="34" charset="0"/>
              <a:buChar char="•"/>
            </a:pPr>
            <a:r>
              <a:rPr lang="it-IT" sz="2400" b="1" dirty="0"/>
              <a:t>Se la fruizione delle 52 settimane avviene consecutivamente una nuova domanda di CIGO può essere presentata, per la medesima unità produttiva, solo quando sia decorso un periodo di almeno 52 settimane di normale attività lavorativa. Qualora i periodi richiesti non siano continuativi il periodo massimo di 52 settimane viene calcolato considerando il biennio </a:t>
            </a:r>
            <a:r>
              <a:rPr lang="it-IT" sz="2400" b="1" dirty="0" smtClean="0"/>
              <a:t>mobile</a:t>
            </a:r>
            <a:endParaRPr lang="it-IT" sz="2400" b="1" dirty="0"/>
          </a:p>
        </p:txBody>
      </p:sp>
      <p:sp>
        <p:nvSpPr>
          <p:cNvPr id="11" name="Titolo 10"/>
          <p:cNvSpPr>
            <a:spLocks noGrp="1"/>
          </p:cNvSpPr>
          <p:nvPr>
            <p:ph type="title"/>
          </p:nvPr>
        </p:nvSpPr>
        <p:spPr/>
        <p:txBody>
          <a:bodyPr>
            <a:noAutofit/>
          </a:bodyPr>
          <a:lstStyle/>
          <a:p>
            <a:pPr algn="ctr" fontAlgn="t"/>
            <a:r>
              <a:rPr lang="it-IT" sz="3600" b="1" dirty="0" smtClean="0"/>
              <a:t>1° Limite di durata CIGO: 52 settimane per UP </a:t>
            </a:r>
            <a:r>
              <a:rPr lang="it-IT" sz="2800" dirty="0" smtClean="0"/>
              <a:t>(1)</a:t>
            </a:r>
            <a:endParaRPr lang="it-IT" sz="3600" dirty="0"/>
          </a:p>
        </p:txBody>
      </p:sp>
    </p:spTree>
    <p:extLst>
      <p:ext uri="{BB962C8B-B14F-4D97-AF65-F5344CB8AC3E}">
        <p14:creationId xmlns:p14="http://schemas.microsoft.com/office/powerpoint/2010/main" val="285736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r>
              <a:rPr lang="it-IT" sz="2400" dirty="0"/>
              <a:t> </a:t>
            </a:r>
            <a:r>
              <a:rPr lang="it-IT" sz="2400" dirty="0" smtClean="0"/>
              <a:t>Novità:</a:t>
            </a:r>
          </a:p>
          <a:p>
            <a:pPr marL="342900" indent="-342900">
              <a:buFont typeface="Arial" panose="020B0604020202020204" pitchFamily="34" charset="0"/>
              <a:buChar char="•"/>
            </a:pPr>
            <a:r>
              <a:rPr lang="it-IT" sz="2400" dirty="0" smtClean="0"/>
              <a:t>i </a:t>
            </a:r>
            <a:r>
              <a:rPr lang="it-IT" sz="2400" dirty="0"/>
              <a:t>limiti di durata </a:t>
            </a:r>
            <a:r>
              <a:rPr lang="it-IT" sz="2400" dirty="0" smtClean="0"/>
              <a:t>sono ora espressi </a:t>
            </a:r>
            <a:r>
              <a:rPr lang="it-IT" sz="2400" dirty="0"/>
              <a:t>in settimane e non più in mesi (in precedenza erano tre mesi e 12 mesi</a:t>
            </a:r>
            <a:r>
              <a:rPr lang="it-IT" sz="2400" dirty="0" smtClean="0"/>
              <a:t>)</a:t>
            </a:r>
            <a:endParaRPr lang="it-IT" sz="2400" dirty="0"/>
          </a:p>
          <a:p>
            <a:pPr marL="342900" indent="-342900">
              <a:buFont typeface="Arial" panose="020B0604020202020204" pitchFamily="34" charset="0"/>
              <a:buChar char="•"/>
            </a:pPr>
            <a:r>
              <a:rPr lang="it-IT" sz="2400" dirty="0" smtClean="0"/>
              <a:t>il </a:t>
            </a:r>
            <a:r>
              <a:rPr lang="it-IT" sz="2400" dirty="0"/>
              <a:t>limite di 13 settimane può essere prorogato </a:t>
            </a:r>
            <a:r>
              <a:rPr lang="it-IT" sz="2400" i="1" dirty="0" smtClean="0"/>
              <a:t>tout court  </a:t>
            </a:r>
            <a:r>
              <a:rPr lang="it-IT" sz="2400" dirty="0" smtClean="0"/>
              <a:t>fino </a:t>
            </a:r>
            <a:r>
              <a:rPr lang="it-IT" sz="2400" dirty="0"/>
              <a:t>il raggiungimento del limite di 52 settimane senza la necessità di dimostrare, come in passato, “casi eccezionali</a:t>
            </a:r>
            <a:r>
              <a:rPr lang="it-IT" sz="2400" dirty="0" smtClean="0"/>
              <a:t>”</a:t>
            </a:r>
            <a:endParaRPr lang="it-IT" sz="2400" dirty="0"/>
          </a:p>
          <a:p>
            <a:r>
              <a:rPr lang="it-IT" sz="2400" dirty="0"/>
              <a:t> </a:t>
            </a:r>
          </a:p>
          <a:p>
            <a:r>
              <a:rPr lang="it-IT" sz="2400" dirty="0"/>
              <a:t>Fatto salvo il limite delle 13 settimane consecutive prorogabili fino a 52, </a:t>
            </a:r>
            <a:r>
              <a:rPr lang="it-IT" sz="2400" b="1" dirty="0"/>
              <a:t>le ulteriori condizioni non si applicano agli interventi determinati da eventi oggettivamente non evitabili (tranne quelli richiesti dalle imprese edili</a:t>
            </a:r>
            <a:r>
              <a:rPr lang="it-IT" sz="2400" b="1" dirty="0" smtClean="0"/>
              <a:t>)</a:t>
            </a:r>
            <a:endParaRPr lang="it-IT" sz="2400" dirty="0"/>
          </a:p>
        </p:txBody>
      </p:sp>
      <p:sp>
        <p:nvSpPr>
          <p:cNvPr id="11" name="Titolo 10"/>
          <p:cNvSpPr>
            <a:spLocks noGrp="1"/>
          </p:cNvSpPr>
          <p:nvPr>
            <p:ph type="title"/>
          </p:nvPr>
        </p:nvSpPr>
        <p:spPr/>
        <p:txBody>
          <a:bodyPr>
            <a:noAutofit/>
          </a:bodyPr>
          <a:lstStyle/>
          <a:p>
            <a:pPr algn="ctr" fontAlgn="t"/>
            <a:r>
              <a:rPr lang="it-IT" sz="3600" b="1" dirty="0"/>
              <a:t>1° Limite di </a:t>
            </a:r>
            <a:r>
              <a:rPr lang="it-IT" sz="3600" b="1" dirty="0" smtClean="0"/>
              <a:t>durata CIGO: </a:t>
            </a:r>
            <a:r>
              <a:rPr lang="it-IT" sz="3600" b="1" dirty="0"/>
              <a:t>52 settimane per UP </a:t>
            </a:r>
            <a:r>
              <a:rPr lang="it-IT" sz="2800" dirty="0" smtClean="0"/>
              <a:t>(2)</a:t>
            </a:r>
            <a:endParaRPr lang="it-IT" sz="3600" dirty="0"/>
          </a:p>
        </p:txBody>
      </p:sp>
    </p:spTree>
    <p:extLst>
      <p:ext uri="{BB962C8B-B14F-4D97-AF65-F5344CB8AC3E}">
        <p14:creationId xmlns:p14="http://schemas.microsoft.com/office/powerpoint/2010/main" val="294318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r>
              <a:rPr lang="it-IT" sz="2400" dirty="0"/>
              <a:t> </a:t>
            </a:r>
            <a:r>
              <a:rPr lang="it-IT" sz="2400" dirty="0" smtClean="0"/>
              <a:t>Novità:</a:t>
            </a:r>
          </a:p>
          <a:p>
            <a:endParaRPr lang="it-IT" sz="2400" dirty="0" smtClean="0"/>
          </a:p>
          <a:p>
            <a:pPr algn="just"/>
            <a:r>
              <a:rPr lang="it-IT" sz="3200" dirty="0" smtClean="0"/>
              <a:t>il </a:t>
            </a:r>
            <a:r>
              <a:rPr lang="it-IT" sz="3200" dirty="0"/>
              <a:t>numero massimo di ore autorizzabili </a:t>
            </a:r>
            <a:r>
              <a:rPr lang="it-IT" sz="3200" dirty="0" smtClean="0"/>
              <a:t>è pari </a:t>
            </a:r>
            <a:r>
              <a:rPr lang="it-IT" sz="3200" dirty="0"/>
              <a:t>ad un terzo delle ore lavorabili nel biennio mobile prendendo a riferimento tutti i lavoratori dell’unità produttiva mediamente occupati nel semestre precedente la domanda di concessione dell’integrazione </a:t>
            </a:r>
            <a:r>
              <a:rPr lang="it-IT" sz="3200" dirty="0" smtClean="0"/>
              <a:t>salariale</a:t>
            </a:r>
            <a:endParaRPr lang="it-IT" sz="3200" dirty="0"/>
          </a:p>
          <a:p>
            <a:r>
              <a:rPr lang="it-IT" sz="2400" dirty="0"/>
              <a:t> </a:t>
            </a:r>
          </a:p>
        </p:txBody>
      </p:sp>
      <p:sp>
        <p:nvSpPr>
          <p:cNvPr id="11" name="Titolo 10"/>
          <p:cNvSpPr>
            <a:spLocks noGrp="1"/>
          </p:cNvSpPr>
          <p:nvPr>
            <p:ph type="title"/>
          </p:nvPr>
        </p:nvSpPr>
        <p:spPr/>
        <p:txBody>
          <a:bodyPr>
            <a:noAutofit/>
          </a:bodyPr>
          <a:lstStyle/>
          <a:p>
            <a:pPr algn="ctr" fontAlgn="t"/>
            <a:r>
              <a:rPr lang="it-IT" sz="3600" b="1" dirty="0" smtClean="0"/>
              <a:t>2° </a:t>
            </a:r>
            <a:r>
              <a:rPr lang="it-IT" sz="3600" b="1" dirty="0"/>
              <a:t>Limite di </a:t>
            </a:r>
            <a:r>
              <a:rPr lang="it-IT" sz="3600" b="1" dirty="0" smtClean="0"/>
              <a:t>durata CIGO:</a:t>
            </a:r>
            <a:br>
              <a:rPr lang="it-IT" sz="3600" b="1" dirty="0" smtClean="0"/>
            </a:br>
            <a:r>
              <a:rPr lang="it-IT" sz="3600" b="1" dirty="0" smtClean="0"/>
              <a:t> </a:t>
            </a:r>
            <a:r>
              <a:rPr lang="it-IT" sz="3600" b="1" dirty="0"/>
              <a:t>un terzo delle ore lavorabili nel biennio mobile</a:t>
            </a:r>
          </a:p>
        </p:txBody>
      </p:sp>
    </p:spTree>
    <p:extLst>
      <p:ext uri="{BB962C8B-B14F-4D97-AF65-F5344CB8AC3E}">
        <p14:creationId xmlns:p14="http://schemas.microsoft.com/office/powerpoint/2010/main" val="3013939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4000" b="1" dirty="0" smtClean="0"/>
              <a:t>Modalità di presentazione della domanda </a:t>
            </a:r>
            <a:r>
              <a:rPr lang="it-IT" sz="2800" dirty="0" smtClean="0"/>
              <a:t>(1)</a:t>
            </a:r>
            <a:r>
              <a:rPr lang="it-IT" sz="2800" b="1" dirty="0" smtClean="0"/>
              <a:t/>
            </a:r>
            <a:br>
              <a:rPr lang="it-IT" sz="2800" b="1" dirty="0" smtClean="0"/>
            </a:br>
            <a:r>
              <a:rPr lang="it-IT" sz="4400" b="1" dirty="0" smtClean="0"/>
              <a:t> </a:t>
            </a:r>
            <a:endParaRPr lang="it-IT" sz="4400" dirty="0"/>
          </a:p>
        </p:txBody>
      </p:sp>
      <p:sp>
        <p:nvSpPr>
          <p:cNvPr id="3" name="Segnaposto contenuto 2"/>
          <p:cNvSpPr>
            <a:spLocks noGrp="1"/>
          </p:cNvSpPr>
          <p:nvPr>
            <p:ph idx="1"/>
          </p:nvPr>
        </p:nvSpPr>
        <p:spPr>
          <a:xfrm>
            <a:off x="478301" y="1378634"/>
            <a:ext cx="11254153" cy="4798329"/>
          </a:xfrm>
        </p:spPr>
        <p:txBody>
          <a:bodyPr>
            <a:normAutofit fontScale="85000" lnSpcReduction="20000"/>
          </a:bodyPr>
          <a:lstStyle/>
          <a:p>
            <a:r>
              <a:rPr lang="it-IT" dirty="0" smtClean="0"/>
              <a:t>deve </a:t>
            </a:r>
            <a:r>
              <a:rPr lang="it-IT" dirty="0"/>
              <a:t>riportare, oltre alla causa della sospensione o riduzione dell’orario di lavoro e la presumibile durata, </a:t>
            </a:r>
            <a:r>
              <a:rPr lang="it-IT" b="1" dirty="0" smtClean="0"/>
              <a:t>i </a:t>
            </a:r>
            <a:r>
              <a:rPr lang="it-IT" b="1" dirty="0"/>
              <a:t>nominativi dei lavoratori interessati e le ore </a:t>
            </a:r>
            <a:r>
              <a:rPr lang="it-IT" b="1" dirty="0" smtClean="0"/>
              <a:t>richieste</a:t>
            </a:r>
          </a:p>
          <a:p>
            <a:endParaRPr lang="it-IT" b="1" dirty="0" smtClean="0"/>
          </a:p>
          <a:p>
            <a:r>
              <a:rPr lang="it-IT" dirty="0" smtClean="0"/>
              <a:t>Deve essere presentata entro il termine </a:t>
            </a:r>
            <a:r>
              <a:rPr lang="it-IT" dirty="0"/>
              <a:t>di 15 giorni dall’inizio della sospensione o riduzione dell’attività </a:t>
            </a:r>
            <a:r>
              <a:rPr lang="it-IT" dirty="0" smtClean="0"/>
              <a:t>lavorativa (si </a:t>
            </a:r>
            <a:r>
              <a:rPr lang="it-IT" dirty="0"/>
              <a:t>esclude il giorno iniziale. Se il giorno di scadenza è una festività, la stessa è prorogata di diritto al primo giorno seguente non </a:t>
            </a:r>
            <a:r>
              <a:rPr lang="it-IT" dirty="0" smtClean="0"/>
              <a:t>festivo)</a:t>
            </a:r>
          </a:p>
          <a:p>
            <a:endParaRPr lang="it-IT" dirty="0" smtClean="0"/>
          </a:p>
          <a:p>
            <a:r>
              <a:rPr lang="it-IT" dirty="0"/>
              <a:t>N</a:t>
            </a:r>
            <a:r>
              <a:rPr lang="it-IT" dirty="0" smtClean="0"/>
              <a:t>ei </a:t>
            </a:r>
            <a:r>
              <a:rPr lang="it-IT" dirty="0"/>
              <a:t>casi di tardiva presentazione l’eventuale trattamento di integrazione salariale non potrà aver luogo per periodi anteriori di una settimana rispetto alla data di presentazione (cioè dal lunedì della settimana precedente</a:t>
            </a:r>
            <a:r>
              <a:rPr lang="it-IT" dirty="0" smtClean="0"/>
              <a:t>)</a:t>
            </a:r>
          </a:p>
          <a:p>
            <a:endParaRPr lang="it-IT" b="1" dirty="0"/>
          </a:p>
          <a:p>
            <a:r>
              <a:rPr lang="it-IT" dirty="0"/>
              <a:t>Qualora dalla omessa o tardiva presentazione della domanda derivi a danno dei lavoratori la perdita parziale o totale del diritto all'integrazione salariale, l’impresa è tenuta a corrispondere ai lavoratori stessi una somma di importo equivalente all’integrazione salariale non </a:t>
            </a:r>
            <a:r>
              <a:rPr lang="it-IT" dirty="0" smtClean="0"/>
              <a:t>percepita</a:t>
            </a:r>
            <a:endParaRPr lang="it-IT" b="1" dirty="0" smtClean="0"/>
          </a:p>
          <a:p>
            <a:endParaRPr lang="it-IT" sz="3200" b="1" dirty="0"/>
          </a:p>
        </p:txBody>
      </p:sp>
    </p:spTree>
    <p:extLst>
      <p:ext uri="{BB962C8B-B14F-4D97-AF65-F5344CB8AC3E}">
        <p14:creationId xmlns:p14="http://schemas.microsoft.com/office/powerpoint/2010/main" val="40870493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1356798" y="2405294"/>
            <a:ext cx="3763842" cy="3390314"/>
          </a:xfrm>
        </p:spPr>
        <p:txBody>
          <a:bodyPr>
            <a:noAutofit/>
          </a:bodyPr>
          <a:lstStyle/>
          <a:p>
            <a:endParaRPr lang="it-IT" sz="2400" dirty="0" smtClean="0"/>
          </a:p>
          <a:p>
            <a:endParaRPr lang="it-IT" sz="2400" dirty="0"/>
          </a:p>
          <a:p>
            <a:endParaRPr lang="it-IT" sz="2400" dirty="0" smtClean="0"/>
          </a:p>
          <a:p>
            <a:r>
              <a:rPr lang="it-IT" sz="2400" dirty="0"/>
              <a:t> </a:t>
            </a:r>
            <a:r>
              <a:rPr lang="it-IT" sz="2400" dirty="0" smtClean="0"/>
              <a:t>    </a:t>
            </a:r>
            <a:r>
              <a:rPr lang="it-IT" sz="3200" b="1" dirty="0" smtClean="0"/>
              <a:t>LIMITI di DURATA</a:t>
            </a:r>
            <a:endParaRPr lang="it-IT" sz="2400" b="1" dirty="0"/>
          </a:p>
        </p:txBody>
      </p:sp>
      <p:sp>
        <p:nvSpPr>
          <p:cNvPr id="9" name="Segnaposto testo 8"/>
          <p:cNvSpPr>
            <a:spLocks noGrp="1"/>
          </p:cNvSpPr>
          <p:nvPr>
            <p:ph type="body" sz="half" idx="17"/>
          </p:nvPr>
        </p:nvSpPr>
        <p:spPr>
          <a:xfrm>
            <a:off x="7132320" y="2742448"/>
            <a:ext cx="3565795" cy="2716006"/>
          </a:xfrm>
        </p:spPr>
        <p:txBody>
          <a:bodyPr/>
          <a:lstStyle/>
          <a:p>
            <a:pPr algn="ctr"/>
            <a:r>
              <a:rPr lang="it-IT" sz="2800" b="1" dirty="0" smtClean="0"/>
              <a:t>informazioni </a:t>
            </a:r>
            <a:r>
              <a:rPr lang="it-IT" sz="2800" b="1" dirty="0"/>
              <a:t>dettagliate sui lavoratori dell’unità produttiva interessata dalla CIGO</a:t>
            </a:r>
          </a:p>
          <a:p>
            <a:endParaRPr lang="it-IT" dirty="0"/>
          </a:p>
        </p:txBody>
      </p:sp>
      <p:sp>
        <p:nvSpPr>
          <p:cNvPr id="11" name="Titolo 10"/>
          <p:cNvSpPr>
            <a:spLocks noGrp="1"/>
          </p:cNvSpPr>
          <p:nvPr>
            <p:ph type="title"/>
          </p:nvPr>
        </p:nvSpPr>
        <p:spPr/>
        <p:txBody>
          <a:bodyPr>
            <a:noAutofit/>
          </a:bodyPr>
          <a:lstStyle/>
          <a:p>
            <a:pPr algn="ctr"/>
            <a:r>
              <a:rPr lang="it-IT" sz="4000" b="1" dirty="0"/>
              <a:t>Modalità di presentazione della domanda </a:t>
            </a:r>
            <a:r>
              <a:rPr lang="it-IT" sz="2400" dirty="0" smtClean="0"/>
              <a:t>(2)</a:t>
            </a:r>
            <a:r>
              <a:rPr lang="it-IT" sz="4000" dirty="0" smtClean="0"/>
              <a:t> </a:t>
            </a:r>
            <a:endParaRPr lang="it-IT" sz="4000" dirty="0"/>
          </a:p>
        </p:txBody>
      </p:sp>
      <p:sp>
        <p:nvSpPr>
          <p:cNvPr id="12" name="Freccia a destra 11"/>
          <p:cNvSpPr/>
          <p:nvPr/>
        </p:nvSpPr>
        <p:spPr>
          <a:xfrm>
            <a:off x="5472332" y="3474720"/>
            <a:ext cx="1308296" cy="10550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620284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pPr marL="342900" indent="-342900" fontAlgn="t">
              <a:buFont typeface="Arial" panose="020B0604020202020204" pitchFamily="34" charset="0"/>
              <a:buChar char="•"/>
            </a:pPr>
            <a:r>
              <a:rPr lang="it-IT" sz="2300" dirty="0" smtClean="0"/>
              <a:t>Nelle more dell’adeguamento della procedura telematica di trasmissione delle domande l’Istituto </a:t>
            </a:r>
            <a:r>
              <a:rPr lang="it-IT" sz="2300" dirty="0"/>
              <a:t>consente l’invio in allegato </a:t>
            </a:r>
            <a:r>
              <a:rPr lang="it-IT" sz="2300" dirty="0" smtClean="0"/>
              <a:t>un </a:t>
            </a:r>
            <a:r>
              <a:rPr lang="it-IT" sz="2300" dirty="0"/>
              <a:t>file in formato CSV contenente le informazioni relative ai </a:t>
            </a:r>
            <a:r>
              <a:rPr lang="it-IT" sz="2300" dirty="0" smtClean="0"/>
              <a:t>lavoratori</a:t>
            </a:r>
          </a:p>
          <a:p>
            <a:pPr marL="342900" indent="-342900" fontAlgn="t">
              <a:buFont typeface="Arial" panose="020B0604020202020204" pitchFamily="34" charset="0"/>
              <a:buChar char="•"/>
            </a:pPr>
            <a:r>
              <a:rPr lang="it-IT" sz="2300" dirty="0" smtClean="0"/>
              <a:t>Tale </a:t>
            </a:r>
            <a:r>
              <a:rPr lang="it-IT" sz="2300" dirty="0"/>
              <a:t>allegato, in via transitoria, potrà essere trasmesso anche successivamente all’invio della domanda e dovrà essere compilato rispettando lo schema dati pubblicato sul sito internet </a:t>
            </a:r>
            <a:r>
              <a:rPr lang="it-IT" sz="2300" dirty="0" smtClean="0"/>
              <a:t>dell’Istituto</a:t>
            </a:r>
          </a:p>
          <a:p>
            <a:pPr marL="342900" indent="-342900" fontAlgn="t">
              <a:buFont typeface="Arial" panose="020B0604020202020204" pitchFamily="34" charset="0"/>
              <a:buChar char="•"/>
            </a:pPr>
            <a:r>
              <a:rPr lang="it-IT" sz="2300" dirty="0"/>
              <a:t> </a:t>
            </a:r>
            <a:r>
              <a:rPr lang="it-IT" sz="2300" dirty="0" smtClean="0"/>
              <a:t>L’istruttoria </a:t>
            </a:r>
            <a:r>
              <a:rPr lang="it-IT" sz="2300" dirty="0"/>
              <a:t>dell’istanza da parte dell’Istituto potrà avere inizio, comunque, solamente dopo la ricezione del suddetto </a:t>
            </a:r>
            <a:r>
              <a:rPr lang="it-IT" sz="2300" dirty="0" smtClean="0"/>
              <a:t>allegato</a:t>
            </a:r>
          </a:p>
          <a:p>
            <a:pPr marL="342900" indent="-342900" fontAlgn="t">
              <a:buFont typeface="Arial" panose="020B0604020202020204" pitchFamily="34" charset="0"/>
              <a:buChar char="•"/>
            </a:pPr>
            <a:r>
              <a:rPr lang="it-IT" sz="2300" dirty="0"/>
              <a:t>Circa il termine di presentazione delle istanze è considerato, in attesa dell’implementazione delle procedure informatiche, come data di decorrenza del trattamento il lunedì della prima settimana richiesta</a:t>
            </a:r>
            <a:r>
              <a:rPr lang="it-IT" sz="2300" dirty="0" smtClean="0"/>
              <a:t>. </a:t>
            </a:r>
            <a:r>
              <a:rPr lang="it-IT" sz="2300" dirty="0"/>
              <a:t>Qualora il primo giorno di sospensione non coincida con il lunedì, l’azienda, ai fini dell’osservanza dei termini perentori di presentazione dell’istanza, potrà indicare la diversa decorrenza con separata </a:t>
            </a:r>
            <a:r>
              <a:rPr lang="it-IT" sz="2300" dirty="0" smtClean="0"/>
              <a:t>autocertificazione</a:t>
            </a:r>
            <a:endParaRPr lang="it-IT" sz="2300" dirty="0"/>
          </a:p>
        </p:txBody>
      </p:sp>
      <p:sp>
        <p:nvSpPr>
          <p:cNvPr id="11" name="Titolo 10"/>
          <p:cNvSpPr>
            <a:spLocks noGrp="1"/>
          </p:cNvSpPr>
          <p:nvPr>
            <p:ph type="title"/>
          </p:nvPr>
        </p:nvSpPr>
        <p:spPr/>
        <p:txBody>
          <a:bodyPr>
            <a:noAutofit/>
          </a:bodyPr>
          <a:lstStyle/>
          <a:p>
            <a:pPr algn="ctr"/>
            <a:r>
              <a:rPr lang="it-IT" sz="4000" b="1" dirty="0"/>
              <a:t>Modalità di presentazione della domanda </a:t>
            </a:r>
            <a:r>
              <a:rPr lang="it-IT" sz="2400" dirty="0" smtClean="0"/>
              <a:t>(3)</a:t>
            </a:r>
            <a:r>
              <a:rPr lang="it-IT" sz="4000" dirty="0" smtClean="0"/>
              <a:t> </a:t>
            </a:r>
            <a:endParaRPr lang="it-IT" sz="4000" dirty="0"/>
          </a:p>
        </p:txBody>
      </p:sp>
    </p:spTree>
    <p:extLst>
      <p:ext uri="{BB962C8B-B14F-4D97-AF65-F5344CB8AC3E}">
        <p14:creationId xmlns:p14="http://schemas.microsoft.com/office/powerpoint/2010/main" val="3958302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pPr marL="342900" indent="-342900" fontAlgn="t">
              <a:buFont typeface="Arial" panose="020B0604020202020204" pitchFamily="34" charset="0"/>
              <a:buChar char="•"/>
            </a:pPr>
            <a:r>
              <a:rPr lang="it-IT" sz="2400" dirty="0" smtClean="0"/>
              <a:t>Alle </a:t>
            </a:r>
            <a:r>
              <a:rPr lang="it-IT" sz="2400" dirty="0"/>
              <a:t>domande presentate successivamente alla data di entrata in vigore del </a:t>
            </a:r>
            <a:r>
              <a:rPr lang="it-IT" sz="2400" dirty="0" err="1" smtClean="0"/>
              <a:t>D.Lgs.</a:t>
            </a:r>
            <a:r>
              <a:rPr lang="it-IT" sz="2400" dirty="0" smtClean="0"/>
              <a:t> 148/2015, </a:t>
            </a:r>
            <a:r>
              <a:rPr lang="it-IT" sz="2400" dirty="0"/>
              <a:t>ma aventi ad oggetto eventi di sospensione o riduzione dell’attività lavorativa antecedenti o iniziati prima del 24 settembre 2015, non si applica il requisito dell’anzianità di effettivo lavoro e le nuove modalità di presentazione della domanda stessa, introdotte dalla </a:t>
            </a:r>
            <a:r>
              <a:rPr lang="it-IT" sz="2400" dirty="0" smtClean="0"/>
              <a:t>riforma</a:t>
            </a:r>
          </a:p>
          <a:p>
            <a:pPr marL="342900" indent="-342900" fontAlgn="t">
              <a:buFont typeface="Arial" panose="020B0604020202020204" pitchFamily="34" charset="0"/>
              <a:buChar char="•"/>
            </a:pPr>
            <a:endParaRPr lang="it-IT" sz="2400" dirty="0" smtClean="0"/>
          </a:p>
          <a:p>
            <a:pPr marL="342900" indent="-342900" fontAlgn="t">
              <a:buFont typeface="Arial" panose="020B0604020202020204" pitchFamily="34" charset="0"/>
              <a:buChar char="•"/>
            </a:pPr>
            <a:r>
              <a:rPr lang="it-IT" sz="2400" dirty="0" smtClean="0"/>
              <a:t>Ai </a:t>
            </a:r>
            <a:r>
              <a:rPr lang="it-IT" sz="2400" dirty="0"/>
              <a:t>soli fini della presentazione della domanda, il periodo intercorrente tra la data di entrata in vigore del decreto e la data di pubblicazione della </a:t>
            </a:r>
            <a:r>
              <a:rPr lang="it-IT" sz="2400" dirty="0" smtClean="0"/>
              <a:t>circolare INPS 197/2015 (2 </a:t>
            </a:r>
            <a:r>
              <a:rPr lang="it-IT" sz="2400" dirty="0"/>
              <a:t>dicembre 2015) è neutralizzato. Conseguentemente per gli eventi intervenuti nel periodo </a:t>
            </a:r>
            <a:r>
              <a:rPr lang="it-IT" sz="2400" dirty="0" smtClean="0"/>
              <a:t>«neutralizzato», </a:t>
            </a:r>
            <a:r>
              <a:rPr lang="it-IT" sz="2400" dirty="0"/>
              <a:t>i 15 giorni utili per la presentazione della domanda si </a:t>
            </a:r>
            <a:r>
              <a:rPr lang="it-IT" sz="2400" dirty="0" smtClean="0"/>
              <a:t>computano dal 2 dicembre 2015 e non </a:t>
            </a:r>
            <a:r>
              <a:rPr lang="it-IT" sz="2400" dirty="0"/>
              <a:t>dalla data di inizio dell’evento di sospensione o riduzione dell’attività </a:t>
            </a:r>
            <a:r>
              <a:rPr lang="it-IT" sz="2400" dirty="0" smtClean="0"/>
              <a:t>lavorativa</a:t>
            </a:r>
            <a:endParaRPr lang="it-IT" sz="2400" dirty="0"/>
          </a:p>
        </p:txBody>
      </p:sp>
      <p:sp>
        <p:nvSpPr>
          <p:cNvPr id="11" name="Titolo 10"/>
          <p:cNvSpPr>
            <a:spLocks noGrp="1"/>
          </p:cNvSpPr>
          <p:nvPr>
            <p:ph type="title"/>
          </p:nvPr>
        </p:nvSpPr>
        <p:spPr/>
        <p:txBody>
          <a:bodyPr>
            <a:noAutofit/>
          </a:bodyPr>
          <a:lstStyle/>
          <a:p>
            <a:pPr algn="ctr"/>
            <a:r>
              <a:rPr lang="it-IT" sz="4000" b="1" dirty="0"/>
              <a:t>Modalità di presentazione della domanda </a:t>
            </a:r>
            <a:r>
              <a:rPr lang="it-IT" sz="2400" dirty="0" smtClean="0"/>
              <a:t>(4)</a:t>
            </a:r>
            <a:r>
              <a:rPr lang="it-IT" sz="4000" dirty="0" smtClean="0"/>
              <a:t> </a:t>
            </a:r>
            <a:endParaRPr lang="it-IT" sz="4000" dirty="0"/>
          </a:p>
        </p:txBody>
      </p:sp>
    </p:spTree>
    <p:extLst>
      <p:ext uri="{BB962C8B-B14F-4D97-AF65-F5344CB8AC3E}">
        <p14:creationId xmlns:p14="http://schemas.microsoft.com/office/powerpoint/2010/main" val="6433399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838200" y="1519707"/>
            <a:ext cx="10314904" cy="4816699"/>
          </a:xfrm>
        </p:spPr>
        <p:txBody>
          <a:bodyPr>
            <a:noAutofit/>
          </a:bodyPr>
          <a:lstStyle/>
          <a:p>
            <a:pPr fontAlgn="t"/>
            <a:r>
              <a:rPr lang="it-IT" sz="2400" dirty="0"/>
              <a:t> </a:t>
            </a:r>
            <a:r>
              <a:rPr lang="it-IT" sz="2400" dirty="0" smtClean="0"/>
              <a:t>Per </a:t>
            </a:r>
            <a:r>
              <a:rPr lang="it-IT" sz="2400" dirty="0"/>
              <a:t>gli eventi di sospensione o riduzione dell’attività lavorativa intervenuti nel periodo c.d. neutralizzato, la decorrenza dei 15 giorni utili per la presentazione della domanda è la data di pubblicazione della </a:t>
            </a:r>
            <a:r>
              <a:rPr lang="it-IT" sz="2400" dirty="0" smtClean="0"/>
              <a:t>circolare 197/2015</a:t>
            </a:r>
            <a:endParaRPr lang="it-IT" sz="2400" dirty="0"/>
          </a:p>
          <a:p>
            <a:pPr fontAlgn="t"/>
            <a:r>
              <a:rPr lang="it-IT" sz="2400" i="1" dirty="0"/>
              <a:t> </a:t>
            </a:r>
            <a:endParaRPr lang="it-IT" sz="2400" dirty="0"/>
          </a:p>
          <a:p>
            <a:pPr fontAlgn="t"/>
            <a:r>
              <a:rPr lang="it-IT" sz="2400" dirty="0"/>
              <a:t>Esempio:</a:t>
            </a:r>
          </a:p>
          <a:p>
            <a:pPr fontAlgn="t"/>
            <a:r>
              <a:rPr lang="it-IT" sz="2400" dirty="0"/>
              <a:t>data entrata in vigore decreto: </a:t>
            </a:r>
            <a:r>
              <a:rPr lang="it-IT" sz="2400" b="1" dirty="0" smtClean="0"/>
              <a:t>24/09/2015</a:t>
            </a:r>
            <a:endParaRPr lang="it-IT" sz="2400" b="1" dirty="0"/>
          </a:p>
          <a:p>
            <a:pPr fontAlgn="t"/>
            <a:r>
              <a:rPr lang="it-IT" sz="2400" dirty="0"/>
              <a:t>data pubblicazione </a:t>
            </a:r>
            <a:r>
              <a:rPr lang="it-IT" sz="2400" dirty="0" smtClean="0"/>
              <a:t>circolare 197/2015: </a:t>
            </a:r>
            <a:r>
              <a:rPr lang="it-IT" sz="2400" b="1" dirty="0" smtClean="0"/>
              <a:t>2/12/2015</a:t>
            </a:r>
            <a:endParaRPr lang="it-IT" sz="2400" b="1" dirty="0"/>
          </a:p>
          <a:p>
            <a:pPr fontAlgn="t"/>
            <a:r>
              <a:rPr lang="it-IT" sz="2400" dirty="0"/>
              <a:t>periodo neutralizzato: dal </a:t>
            </a:r>
            <a:r>
              <a:rPr lang="it-IT" sz="2400" b="1" dirty="0"/>
              <a:t>24/09/2015 al 2/12/2015</a:t>
            </a:r>
          </a:p>
          <a:p>
            <a:pPr fontAlgn="t"/>
            <a:r>
              <a:rPr lang="it-IT" sz="2400" dirty="0"/>
              <a:t>sospensione/riduzione: dal </a:t>
            </a:r>
            <a:r>
              <a:rPr lang="it-IT" sz="2400" b="1" dirty="0"/>
              <a:t>28/9/2015 al 28/10/2015</a:t>
            </a:r>
          </a:p>
          <a:p>
            <a:pPr fontAlgn="t"/>
            <a:r>
              <a:rPr lang="it-IT" sz="2400" dirty="0"/>
              <a:t>termine di scadenza per la presentazione dell’istanza: </a:t>
            </a:r>
            <a:r>
              <a:rPr lang="it-IT" sz="2400" b="1" dirty="0"/>
              <a:t>17.12.2015</a:t>
            </a:r>
          </a:p>
        </p:txBody>
      </p:sp>
      <p:sp>
        <p:nvSpPr>
          <p:cNvPr id="11" name="Titolo 10"/>
          <p:cNvSpPr>
            <a:spLocks noGrp="1"/>
          </p:cNvSpPr>
          <p:nvPr>
            <p:ph type="title"/>
          </p:nvPr>
        </p:nvSpPr>
        <p:spPr/>
        <p:txBody>
          <a:bodyPr>
            <a:noAutofit/>
          </a:bodyPr>
          <a:lstStyle/>
          <a:p>
            <a:pPr fontAlgn="t"/>
            <a:r>
              <a:rPr lang="it-IT" sz="3600" b="1" dirty="0"/>
              <a:t>Neutralizzazione termini presentazione domanda</a:t>
            </a:r>
            <a:endParaRPr lang="it-IT" sz="3600" dirty="0"/>
          </a:p>
        </p:txBody>
      </p:sp>
    </p:spTree>
    <p:extLst>
      <p:ext uri="{BB962C8B-B14F-4D97-AF65-F5344CB8AC3E}">
        <p14:creationId xmlns:p14="http://schemas.microsoft.com/office/powerpoint/2010/main" val="39111286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p:cNvSpPr>
            <a:spLocks noGrp="1"/>
          </p:cNvSpPr>
          <p:nvPr>
            <p:ph type="body" sz="half" idx="15"/>
          </p:nvPr>
        </p:nvSpPr>
        <p:spPr>
          <a:xfrm>
            <a:off x="463640" y="1532586"/>
            <a:ext cx="10890160" cy="4816699"/>
          </a:xfrm>
        </p:spPr>
        <p:txBody>
          <a:bodyPr>
            <a:noAutofit/>
          </a:bodyPr>
          <a:lstStyle/>
          <a:p>
            <a:pPr fontAlgn="t"/>
            <a:r>
              <a:rPr lang="it-IT" sz="2400" dirty="0"/>
              <a:t> </a:t>
            </a:r>
            <a:endParaRPr lang="it-IT" sz="2400" b="1" dirty="0"/>
          </a:p>
        </p:txBody>
      </p:sp>
      <p:sp>
        <p:nvSpPr>
          <p:cNvPr id="11" name="Titolo 10"/>
          <p:cNvSpPr>
            <a:spLocks noGrp="1"/>
          </p:cNvSpPr>
          <p:nvPr>
            <p:ph type="title"/>
          </p:nvPr>
        </p:nvSpPr>
        <p:spPr/>
        <p:txBody>
          <a:bodyPr>
            <a:noAutofit/>
          </a:bodyPr>
          <a:lstStyle/>
          <a:p>
            <a:pPr fontAlgn="t"/>
            <a:r>
              <a:rPr lang="it-IT" sz="3600" b="1" dirty="0" smtClean="0"/>
              <a:t>Tracciato del file CVS da inviare in </a:t>
            </a:r>
            <a:r>
              <a:rPr lang="it-IT" sz="3600" b="1" dirty="0" err="1" smtClean="0"/>
              <a:t>all</a:t>
            </a:r>
            <a:r>
              <a:rPr lang="it-IT" sz="3600" b="1" dirty="0" smtClean="0"/>
              <a:t>. alla domanda</a:t>
            </a:r>
            <a:endParaRPr lang="it-IT" sz="3600" dirty="0"/>
          </a:p>
        </p:txBody>
      </p:sp>
      <p:pic>
        <p:nvPicPr>
          <p:cNvPr id="4" name="Immagine 3"/>
          <p:cNvPicPr>
            <a:picLocks noChangeAspect="1"/>
          </p:cNvPicPr>
          <p:nvPr/>
        </p:nvPicPr>
        <p:blipFill>
          <a:blip r:embed="rId2"/>
          <a:stretch>
            <a:fillRect/>
          </a:stretch>
        </p:blipFill>
        <p:spPr>
          <a:xfrm>
            <a:off x="838201" y="1719262"/>
            <a:ext cx="10310812" cy="3767138"/>
          </a:xfrm>
          <a:prstGeom prst="rect">
            <a:avLst/>
          </a:prstGeom>
        </p:spPr>
      </p:pic>
    </p:spTree>
    <p:extLst>
      <p:ext uri="{BB962C8B-B14F-4D97-AF65-F5344CB8AC3E}">
        <p14:creationId xmlns:p14="http://schemas.microsoft.com/office/powerpoint/2010/main" val="3843817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err="1" smtClean="0"/>
              <a:t>D.Lgs.</a:t>
            </a:r>
            <a:r>
              <a:rPr lang="it-IT" dirty="0" smtClean="0"/>
              <a:t> N. 148 del 14 settembre 2015</a:t>
            </a:r>
            <a:br>
              <a:rPr lang="it-IT" dirty="0" smtClean="0"/>
            </a:br>
            <a:r>
              <a:rPr lang="it-IT" sz="4000" dirty="0" smtClean="0"/>
              <a:t>pubblicato sulla GU del 23 settembre 2015</a:t>
            </a:r>
            <a:endParaRPr lang="it-IT" dirty="0"/>
          </a:p>
        </p:txBody>
      </p:sp>
      <p:sp>
        <p:nvSpPr>
          <p:cNvPr id="3" name="Segnaposto contenuto 2"/>
          <p:cNvSpPr>
            <a:spLocks noGrp="1"/>
          </p:cNvSpPr>
          <p:nvPr>
            <p:ph sz="half" idx="1"/>
          </p:nvPr>
        </p:nvSpPr>
        <p:spPr/>
        <p:txBody>
          <a:bodyPr/>
          <a:lstStyle/>
          <a:p>
            <a:endParaRPr lang="it-IT" dirty="0" smtClean="0"/>
          </a:p>
          <a:p>
            <a:endParaRPr lang="it-IT" dirty="0"/>
          </a:p>
          <a:p>
            <a:endParaRPr lang="it-IT" dirty="0" smtClean="0"/>
          </a:p>
          <a:p>
            <a:r>
              <a:rPr lang="it-IT" dirty="0" smtClean="0"/>
              <a:t>Modifica profondamente la disciplina degli interventi di integrazione salariale ordinaria e straordinaria</a:t>
            </a:r>
            <a:endParaRPr lang="it-IT" dirty="0"/>
          </a:p>
        </p:txBody>
      </p:sp>
      <p:sp>
        <p:nvSpPr>
          <p:cNvPr id="4" name="Segnaposto contenuto 3"/>
          <p:cNvSpPr>
            <a:spLocks noGrp="1"/>
          </p:cNvSpPr>
          <p:nvPr>
            <p:ph sz="half" idx="2"/>
          </p:nvPr>
        </p:nvSpPr>
        <p:spPr/>
        <p:txBody>
          <a:bodyPr/>
          <a:lstStyle/>
          <a:p>
            <a:pPr marL="0" indent="0">
              <a:buNone/>
            </a:pPr>
            <a:endParaRPr lang="it-IT" dirty="0"/>
          </a:p>
          <a:p>
            <a:r>
              <a:rPr lang="it-IT" dirty="0" smtClean="0"/>
              <a:t>Diritto alle prestazioni dei lavoratori</a:t>
            </a:r>
          </a:p>
          <a:p>
            <a:endParaRPr lang="it-IT" dirty="0" smtClean="0"/>
          </a:p>
          <a:p>
            <a:pPr marL="0" indent="0">
              <a:buNone/>
            </a:pPr>
            <a:endParaRPr lang="it-IT" dirty="0"/>
          </a:p>
          <a:p>
            <a:r>
              <a:rPr lang="it-IT" dirty="0" smtClean="0"/>
              <a:t>Partecipazione dei datori di lavoro al finanziamento dell’ammortizzatore sociale</a:t>
            </a:r>
            <a:endParaRPr lang="it-IT" dirty="0"/>
          </a:p>
        </p:txBody>
      </p:sp>
      <p:sp>
        <p:nvSpPr>
          <p:cNvPr id="6" name="Parentesi graffa aperta 5"/>
          <p:cNvSpPr/>
          <p:nvPr/>
        </p:nvSpPr>
        <p:spPr>
          <a:xfrm>
            <a:off x="6145216" y="2253803"/>
            <a:ext cx="178311" cy="346441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241315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err="1" smtClean="0"/>
              <a:t>D.Lgs.</a:t>
            </a:r>
            <a:r>
              <a:rPr lang="it-IT" dirty="0" smtClean="0"/>
              <a:t> N. 148 del 14 settembre 2015</a:t>
            </a:r>
            <a:br>
              <a:rPr lang="it-IT" dirty="0" smtClean="0"/>
            </a:br>
            <a:endParaRPr lang="it-IT" dirty="0"/>
          </a:p>
        </p:txBody>
      </p:sp>
      <p:sp>
        <p:nvSpPr>
          <p:cNvPr id="3" name="Segnaposto contenuto 2"/>
          <p:cNvSpPr>
            <a:spLocks noGrp="1"/>
          </p:cNvSpPr>
          <p:nvPr>
            <p:ph sz="half" idx="1"/>
          </p:nvPr>
        </p:nvSpPr>
        <p:spPr>
          <a:xfrm>
            <a:off x="1120000" y="1954413"/>
            <a:ext cx="5025216" cy="4351338"/>
          </a:xfrm>
        </p:spPr>
        <p:txBody>
          <a:bodyPr>
            <a:normAutofit/>
          </a:bodyPr>
          <a:lstStyle/>
          <a:p>
            <a:endParaRPr lang="it-IT" dirty="0" smtClean="0"/>
          </a:p>
          <a:p>
            <a:pPr marL="0" indent="0">
              <a:buNone/>
            </a:pPr>
            <a:endParaRPr lang="it-IT" dirty="0" smtClean="0"/>
          </a:p>
          <a:p>
            <a:pPr marL="0" indent="0">
              <a:buNone/>
            </a:pPr>
            <a:r>
              <a:rPr lang="it-IT" dirty="0" smtClean="0"/>
              <a:t>ridefinisce </a:t>
            </a:r>
            <a:r>
              <a:rPr lang="it-IT" dirty="0"/>
              <a:t>i contratti di solidarietà (che </a:t>
            </a:r>
            <a:r>
              <a:rPr lang="it-IT" dirty="0" smtClean="0"/>
              <a:t>diventando </a:t>
            </a:r>
            <a:r>
              <a:rPr lang="it-IT" dirty="0"/>
              <a:t>una delle causali di intervento della </a:t>
            </a:r>
            <a:r>
              <a:rPr lang="it-IT" dirty="0" smtClean="0"/>
              <a:t>CIGS) </a:t>
            </a:r>
            <a:r>
              <a:rPr lang="it-IT" dirty="0"/>
              <a:t>e </a:t>
            </a:r>
            <a:r>
              <a:rPr lang="it-IT" dirty="0" smtClean="0"/>
              <a:t>predispone due tipologie di strumenti d’intervento</a:t>
            </a:r>
          </a:p>
        </p:txBody>
      </p:sp>
      <p:sp>
        <p:nvSpPr>
          <p:cNvPr id="4" name="Segnaposto contenuto 3"/>
          <p:cNvSpPr>
            <a:spLocks noGrp="1"/>
          </p:cNvSpPr>
          <p:nvPr>
            <p:ph sz="half" idx="2"/>
          </p:nvPr>
        </p:nvSpPr>
        <p:spPr>
          <a:xfrm>
            <a:off x="6319840" y="1954413"/>
            <a:ext cx="5033960" cy="4351338"/>
          </a:xfrm>
        </p:spPr>
        <p:txBody>
          <a:bodyPr>
            <a:normAutofit/>
          </a:bodyPr>
          <a:lstStyle/>
          <a:p>
            <a:pPr marL="0" indent="0">
              <a:buNone/>
            </a:pPr>
            <a:endParaRPr lang="it-IT" dirty="0"/>
          </a:p>
          <a:p>
            <a:r>
              <a:rPr lang="it-IT" dirty="0" smtClean="0"/>
              <a:t>le </a:t>
            </a:r>
            <a:r>
              <a:rPr lang="it-IT" dirty="0"/>
              <a:t>integrazioni </a:t>
            </a:r>
            <a:r>
              <a:rPr lang="it-IT" dirty="0" smtClean="0"/>
              <a:t>salariali CIGS e CIGO </a:t>
            </a:r>
          </a:p>
          <a:p>
            <a:endParaRPr lang="it-IT" dirty="0"/>
          </a:p>
          <a:p>
            <a:endParaRPr lang="it-IT" dirty="0"/>
          </a:p>
          <a:p>
            <a:r>
              <a:rPr lang="it-IT" dirty="0" smtClean="0"/>
              <a:t>i </a:t>
            </a:r>
            <a:r>
              <a:rPr lang="it-IT" dirty="0"/>
              <a:t>fondi di solidarietà </a:t>
            </a:r>
            <a:r>
              <a:rPr lang="it-IT" dirty="0" smtClean="0"/>
              <a:t>bilaterali</a:t>
            </a:r>
          </a:p>
          <a:p>
            <a:pPr marL="0" indent="0">
              <a:buNone/>
            </a:pPr>
            <a:endParaRPr lang="it-IT" dirty="0"/>
          </a:p>
        </p:txBody>
      </p:sp>
      <p:sp>
        <p:nvSpPr>
          <p:cNvPr id="6" name="Parentesi graffa aperta 5"/>
          <p:cNvSpPr/>
          <p:nvPr/>
        </p:nvSpPr>
        <p:spPr>
          <a:xfrm>
            <a:off x="6145216" y="2485623"/>
            <a:ext cx="174624" cy="297502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9236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err="1"/>
              <a:t>D.Lgs.</a:t>
            </a:r>
            <a:r>
              <a:rPr lang="it-IT" dirty="0"/>
              <a:t> N. 148 del 14 settembre 2015</a:t>
            </a:r>
            <a:br>
              <a:rPr lang="it-IT" dirty="0"/>
            </a:br>
            <a:endParaRPr lang="it-IT" sz="3600" dirty="0"/>
          </a:p>
        </p:txBody>
      </p:sp>
      <p:sp>
        <p:nvSpPr>
          <p:cNvPr id="3" name="Segnaposto contenuto 2"/>
          <p:cNvSpPr>
            <a:spLocks noGrp="1"/>
          </p:cNvSpPr>
          <p:nvPr>
            <p:ph sz="half" idx="1"/>
          </p:nvPr>
        </p:nvSpPr>
        <p:spPr/>
        <p:txBody>
          <a:bodyPr/>
          <a:lstStyle/>
          <a:p>
            <a:pPr marL="0" indent="0" algn="ctr">
              <a:buNone/>
            </a:pPr>
            <a:endParaRPr lang="it-IT" dirty="0" smtClean="0"/>
          </a:p>
          <a:p>
            <a:pPr marL="0" indent="0" algn="ctr">
              <a:buNone/>
            </a:pPr>
            <a:endParaRPr lang="it-IT" dirty="0"/>
          </a:p>
          <a:p>
            <a:pPr marL="0" indent="0" algn="ctr">
              <a:buNone/>
            </a:pPr>
            <a:endParaRPr lang="it-IT" dirty="0" smtClean="0"/>
          </a:p>
          <a:p>
            <a:pPr marL="0" indent="0" algn="ctr">
              <a:buNone/>
            </a:pPr>
            <a:r>
              <a:rPr lang="it-IT" sz="3200" dirty="0" smtClean="0"/>
              <a:t>quattro </a:t>
            </a:r>
            <a:r>
              <a:rPr lang="it-IT" sz="3200" dirty="0"/>
              <a:t>titoli </a:t>
            </a:r>
          </a:p>
        </p:txBody>
      </p:sp>
      <p:sp>
        <p:nvSpPr>
          <p:cNvPr id="4" name="Segnaposto contenuto 3"/>
          <p:cNvSpPr>
            <a:spLocks noGrp="1"/>
          </p:cNvSpPr>
          <p:nvPr>
            <p:ph sz="half" idx="2"/>
          </p:nvPr>
        </p:nvSpPr>
        <p:spPr>
          <a:xfrm>
            <a:off x="5972110" y="2096081"/>
            <a:ext cx="5033960" cy="4080882"/>
          </a:xfrm>
        </p:spPr>
        <p:txBody>
          <a:bodyPr/>
          <a:lstStyle/>
          <a:p>
            <a:pPr fontAlgn="t"/>
            <a:r>
              <a:rPr lang="it-IT" dirty="0" smtClean="0"/>
              <a:t>Trattamenti </a:t>
            </a:r>
            <a:r>
              <a:rPr lang="it-IT" dirty="0"/>
              <a:t>di integrazione salariale (da art. 1 ad art. 25</a:t>
            </a:r>
            <a:r>
              <a:rPr lang="it-IT" dirty="0" smtClean="0"/>
              <a:t>)</a:t>
            </a:r>
            <a:endParaRPr lang="it-IT" dirty="0"/>
          </a:p>
          <a:p>
            <a:pPr fontAlgn="t"/>
            <a:r>
              <a:rPr lang="it-IT" dirty="0" smtClean="0"/>
              <a:t>Fondi </a:t>
            </a:r>
            <a:r>
              <a:rPr lang="it-IT" dirty="0"/>
              <a:t>di solidarietà (da art. 26 ad art. 40</a:t>
            </a:r>
            <a:r>
              <a:rPr lang="it-IT" dirty="0" smtClean="0"/>
              <a:t>)</a:t>
            </a:r>
            <a:endParaRPr lang="it-IT" dirty="0"/>
          </a:p>
          <a:p>
            <a:pPr fontAlgn="t"/>
            <a:r>
              <a:rPr lang="it-IT" dirty="0" smtClean="0"/>
              <a:t>Contratti </a:t>
            </a:r>
            <a:r>
              <a:rPr lang="it-IT" dirty="0"/>
              <a:t>di solidarietà espansiva (art. 41</a:t>
            </a:r>
            <a:r>
              <a:rPr lang="it-IT" dirty="0" smtClean="0"/>
              <a:t>)</a:t>
            </a:r>
            <a:endParaRPr lang="it-IT" dirty="0"/>
          </a:p>
          <a:p>
            <a:pPr fontAlgn="t"/>
            <a:r>
              <a:rPr lang="it-IT" dirty="0" smtClean="0"/>
              <a:t>Disposizioni </a:t>
            </a:r>
            <a:r>
              <a:rPr lang="it-IT" dirty="0"/>
              <a:t>transitorie e finali (da art. 42 ad art. 47</a:t>
            </a:r>
            <a:r>
              <a:rPr lang="it-IT" dirty="0" smtClean="0"/>
              <a:t>)</a:t>
            </a:r>
            <a:endParaRPr lang="it-IT" dirty="0"/>
          </a:p>
          <a:p>
            <a:endParaRPr lang="it-IT" dirty="0"/>
          </a:p>
        </p:txBody>
      </p:sp>
      <p:sp>
        <p:nvSpPr>
          <p:cNvPr id="5" name="Parentesi graffa aperta 4"/>
          <p:cNvSpPr/>
          <p:nvPr/>
        </p:nvSpPr>
        <p:spPr>
          <a:xfrm>
            <a:off x="5177307" y="2096081"/>
            <a:ext cx="437882" cy="330016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2679843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err="1"/>
              <a:t>D.Lgs.</a:t>
            </a:r>
            <a:r>
              <a:rPr lang="it-IT" dirty="0"/>
              <a:t> N. 148 del 14 settembre 2015</a:t>
            </a:r>
            <a:br>
              <a:rPr lang="it-IT" dirty="0"/>
            </a:br>
            <a:endParaRPr lang="it-IT" sz="3600" dirty="0"/>
          </a:p>
        </p:txBody>
      </p:sp>
      <p:sp>
        <p:nvSpPr>
          <p:cNvPr id="3" name="Segnaposto contenuto 2"/>
          <p:cNvSpPr>
            <a:spLocks noGrp="1"/>
          </p:cNvSpPr>
          <p:nvPr>
            <p:ph sz="half" idx="1"/>
          </p:nvPr>
        </p:nvSpPr>
        <p:spPr/>
        <p:txBody>
          <a:bodyPr>
            <a:normAutofit/>
          </a:bodyPr>
          <a:lstStyle/>
          <a:p>
            <a:pPr marL="0" indent="0" algn="ctr">
              <a:buNone/>
            </a:pPr>
            <a:endParaRPr lang="it-IT" dirty="0" smtClean="0"/>
          </a:p>
          <a:p>
            <a:pPr marL="0" indent="0" algn="ctr">
              <a:buNone/>
            </a:pPr>
            <a:endParaRPr lang="it-IT" dirty="0"/>
          </a:p>
          <a:p>
            <a:pPr marL="0" indent="0" algn="ctr">
              <a:buNone/>
            </a:pPr>
            <a:endParaRPr lang="it-IT" dirty="0" smtClean="0"/>
          </a:p>
          <a:p>
            <a:pPr marL="0" indent="0" fontAlgn="t">
              <a:buNone/>
            </a:pPr>
            <a:r>
              <a:rPr lang="it-IT" sz="3200" dirty="0" smtClean="0"/>
              <a:t>Il titolo  «Trattamenti </a:t>
            </a:r>
            <a:r>
              <a:rPr lang="it-IT" sz="3200" dirty="0"/>
              <a:t>di integrazione </a:t>
            </a:r>
            <a:r>
              <a:rPr lang="it-IT" sz="3200" dirty="0" smtClean="0"/>
              <a:t>salariale» è suddiviso in tre capi</a:t>
            </a:r>
            <a:endParaRPr lang="it-IT" sz="3200" dirty="0"/>
          </a:p>
        </p:txBody>
      </p:sp>
      <p:sp>
        <p:nvSpPr>
          <p:cNvPr id="4" name="Segnaposto contenuto 3"/>
          <p:cNvSpPr>
            <a:spLocks noGrp="1"/>
          </p:cNvSpPr>
          <p:nvPr>
            <p:ph sz="half" idx="2"/>
          </p:nvPr>
        </p:nvSpPr>
        <p:spPr>
          <a:xfrm>
            <a:off x="5972110" y="2096081"/>
            <a:ext cx="5593118" cy="4080882"/>
          </a:xfrm>
        </p:spPr>
        <p:txBody>
          <a:bodyPr>
            <a:normAutofit/>
          </a:bodyPr>
          <a:lstStyle/>
          <a:p>
            <a:pPr fontAlgn="t"/>
            <a:r>
              <a:rPr lang="it-IT" dirty="0" smtClean="0"/>
              <a:t>disposizioni generali (Capo I)</a:t>
            </a:r>
          </a:p>
          <a:p>
            <a:pPr fontAlgn="t"/>
            <a:endParaRPr lang="it-IT" dirty="0" smtClean="0"/>
          </a:p>
          <a:p>
            <a:pPr fontAlgn="t"/>
            <a:r>
              <a:rPr lang="it-IT" dirty="0" smtClean="0"/>
              <a:t> </a:t>
            </a:r>
            <a:r>
              <a:rPr lang="it-IT" dirty="0"/>
              <a:t>la disciplina in materia di integrazioni salariali ordinarie (Capo II</a:t>
            </a:r>
            <a:r>
              <a:rPr lang="it-IT" dirty="0" smtClean="0"/>
              <a:t>)</a:t>
            </a:r>
          </a:p>
          <a:p>
            <a:pPr marL="0" indent="0" fontAlgn="t">
              <a:buNone/>
            </a:pPr>
            <a:endParaRPr lang="it-IT" dirty="0" smtClean="0"/>
          </a:p>
          <a:p>
            <a:pPr fontAlgn="t"/>
            <a:r>
              <a:rPr lang="it-IT" dirty="0"/>
              <a:t>  la disciplina in materia di integrazioni salariali straordinarie (Capo III</a:t>
            </a:r>
            <a:r>
              <a:rPr lang="it-IT" dirty="0" smtClean="0"/>
              <a:t>)</a:t>
            </a:r>
            <a:endParaRPr lang="it-IT" dirty="0"/>
          </a:p>
        </p:txBody>
      </p:sp>
      <p:sp>
        <p:nvSpPr>
          <p:cNvPr id="5" name="Parentesi graffa aperta 4"/>
          <p:cNvSpPr/>
          <p:nvPr/>
        </p:nvSpPr>
        <p:spPr>
          <a:xfrm>
            <a:off x="5499279" y="2096081"/>
            <a:ext cx="472831" cy="38797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2111045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b="1" dirty="0" smtClean="0"/>
              <a:t>Disposizioni generali  </a:t>
            </a:r>
            <a:r>
              <a:rPr lang="it-IT" sz="2800" dirty="0" smtClean="0"/>
              <a:t>(1)</a:t>
            </a:r>
            <a:endParaRPr lang="it-IT" sz="4400" dirty="0"/>
          </a:p>
        </p:txBody>
      </p:sp>
      <p:sp>
        <p:nvSpPr>
          <p:cNvPr id="3" name="Segnaposto testo 2"/>
          <p:cNvSpPr>
            <a:spLocks noGrp="1"/>
          </p:cNvSpPr>
          <p:nvPr>
            <p:ph type="body" idx="1"/>
          </p:nvPr>
        </p:nvSpPr>
        <p:spPr>
          <a:xfrm>
            <a:off x="1336328" y="1378038"/>
            <a:ext cx="2946866" cy="484870"/>
          </a:xfrm>
        </p:spPr>
        <p:txBody>
          <a:bodyPr/>
          <a:lstStyle/>
          <a:p>
            <a:r>
              <a:rPr lang="it-IT" sz="2000" b="1" dirty="0"/>
              <a:t>Lavoratori beneficiari </a:t>
            </a:r>
            <a:endParaRPr lang="it-IT" sz="2000" dirty="0"/>
          </a:p>
        </p:txBody>
      </p:sp>
      <p:sp>
        <p:nvSpPr>
          <p:cNvPr id="4" name="Segnaposto testo 3"/>
          <p:cNvSpPr>
            <a:spLocks noGrp="1"/>
          </p:cNvSpPr>
          <p:nvPr>
            <p:ph type="body" sz="half" idx="15"/>
          </p:nvPr>
        </p:nvSpPr>
        <p:spPr>
          <a:xfrm>
            <a:off x="1356798" y="1978819"/>
            <a:ext cx="2927350" cy="4182269"/>
          </a:xfrm>
        </p:spPr>
        <p:txBody>
          <a:bodyPr>
            <a:normAutofit lnSpcReduction="10000"/>
          </a:bodyPr>
          <a:lstStyle/>
          <a:p>
            <a:r>
              <a:rPr lang="it-IT" sz="1900" dirty="0" smtClean="0"/>
              <a:t>Lavoratori </a:t>
            </a:r>
            <a:r>
              <a:rPr lang="it-IT" sz="1900" dirty="0"/>
              <a:t>assunti con contratto di lavoro subordinato, compreso apprendistato professionalizzante ed esclusi lavoratori a domicilio e dirigenti, con anzianità di effettivo lavoro pari a 90 giornate alla data di richiesta del trattamento. Requisito non richiesto per domande relative a trattamenti ordinari di integrazione salariale per eventi non oggettivamente evitabili del settore industriale. </a:t>
            </a:r>
          </a:p>
        </p:txBody>
      </p:sp>
      <p:sp>
        <p:nvSpPr>
          <p:cNvPr id="5" name="Segnaposto testo 4"/>
          <p:cNvSpPr>
            <a:spLocks noGrp="1"/>
          </p:cNvSpPr>
          <p:nvPr>
            <p:ph type="body" sz="quarter" idx="3"/>
          </p:nvPr>
        </p:nvSpPr>
        <p:spPr>
          <a:xfrm>
            <a:off x="4627879" y="1388438"/>
            <a:ext cx="2936241" cy="497512"/>
          </a:xfrm>
        </p:spPr>
        <p:txBody>
          <a:bodyPr/>
          <a:lstStyle/>
          <a:p>
            <a:r>
              <a:rPr lang="it-IT" sz="2000" b="1" dirty="0"/>
              <a:t>Misura del trattamento</a:t>
            </a:r>
          </a:p>
        </p:txBody>
      </p:sp>
      <p:sp>
        <p:nvSpPr>
          <p:cNvPr id="6" name="Segnaposto testo 5"/>
          <p:cNvSpPr>
            <a:spLocks noGrp="1"/>
          </p:cNvSpPr>
          <p:nvPr>
            <p:ph type="body" sz="half" idx="16"/>
          </p:nvPr>
        </p:nvSpPr>
        <p:spPr>
          <a:xfrm>
            <a:off x="4577441" y="1978819"/>
            <a:ext cx="2946794" cy="4182269"/>
          </a:xfrm>
        </p:spPr>
        <p:txBody>
          <a:bodyPr>
            <a:normAutofit fontScale="92500" lnSpcReduction="10000"/>
          </a:bodyPr>
          <a:lstStyle/>
          <a:p>
            <a:r>
              <a:rPr lang="it-IT" sz="1900" dirty="0" smtClean="0"/>
              <a:t>Il trattamento di integrazione salariale ammonta all’80% </a:t>
            </a:r>
            <a:r>
              <a:rPr lang="it-IT" sz="1900" dirty="0"/>
              <a:t>della</a:t>
            </a:r>
            <a:r>
              <a:rPr lang="it-IT" sz="1900" dirty="0" smtClean="0"/>
              <a:t> retribuzione globale che sarebbe </a:t>
            </a:r>
            <a:r>
              <a:rPr lang="it-IT" sz="1900" dirty="0"/>
              <a:t>spettata</a:t>
            </a:r>
            <a:r>
              <a:rPr lang="it-IT" sz="1900" dirty="0" smtClean="0"/>
              <a:t> al lavoratore per le ore non prestate. Il trattamento verrà ridotto delle aliquote contributive a carico dell’apprendista e non potrà superare i limiti massimali mensili. Il trattamento sostituisce in caso di malattia l’indennità giornaliera a carico dell’istituto nonché l’eventuale integrazione contrattualmente prevista</a:t>
            </a:r>
            <a:endParaRPr lang="it-IT" sz="1900" dirty="0"/>
          </a:p>
        </p:txBody>
      </p:sp>
      <p:sp>
        <p:nvSpPr>
          <p:cNvPr id="7" name="Segnaposto testo 6"/>
          <p:cNvSpPr>
            <a:spLocks noGrp="1"/>
          </p:cNvSpPr>
          <p:nvPr>
            <p:ph type="body" sz="quarter" idx="13"/>
          </p:nvPr>
        </p:nvSpPr>
        <p:spPr>
          <a:xfrm>
            <a:off x="7829034" y="1460949"/>
            <a:ext cx="3388465" cy="401959"/>
          </a:xfrm>
        </p:spPr>
        <p:txBody>
          <a:bodyPr/>
          <a:lstStyle/>
          <a:p>
            <a:endParaRPr lang="it-IT" sz="2000" b="1" dirty="0" smtClean="0"/>
          </a:p>
          <a:p>
            <a:endParaRPr lang="it-IT" sz="2000" b="1" dirty="0"/>
          </a:p>
          <a:p>
            <a:r>
              <a:rPr lang="it-IT" sz="2000" b="1" dirty="0" smtClean="0"/>
              <a:t>Limite massimo di  durata</a:t>
            </a:r>
            <a:endParaRPr lang="it-IT" sz="2000" b="1" dirty="0"/>
          </a:p>
        </p:txBody>
      </p:sp>
      <p:sp>
        <p:nvSpPr>
          <p:cNvPr id="8" name="Segnaposto testo 7"/>
          <p:cNvSpPr>
            <a:spLocks noGrp="1"/>
          </p:cNvSpPr>
          <p:nvPr>
            <p:ph type="body" sz="half" idx="17"/>
          </p:nvPr>
        </p:nvSpPr>
        <p:spPr>
          <a:xfrm>
            <a:off x="7829035" y="1978819"/>
            <a:ext cx="3388464" cy="4293192"/>
          </a:xfrm>
        </p:spPr>
        <p:txBody>
          <a:bodyPr>
            <a:noAutofit/>
          </a:bodyPr>
          <a:lstStyle/>
          <a:p>
            <a:r>
              <a:rPr lang="it-IT" sz="1600" dirty="0"/>
              <a:t>Per ciascuna unità produttiva il trattamento di </a:t>
            </a:r>
            <a:r>
              <a:rPr lang="it-IT" sz="1600" dirty="0" err="1"/>
              <a:t>Cigo</a:t>
            </a:r>
            <a:r>
              <a:rPr lang="it-IT" sz="1600" dirty="0"/>
              <a:t> e di </a:t>
            </a:r>
            <a:r>
              <a:rPr lang="it-IT" sz="1600" dirty="0" err="1"/>
              <a:t>Cigs</a:t>
            </a:r>
            <a:r>
              <a:rPr lang="it-IT" sz="1600" dirty="0"/>
              <a:t> non può superare la durata massima complessiva di 24 mesi in un quinquennio mobile, salvo il caso in cui si ricorra ad un contratto di solidarietà la cui durata viene computata nella misura della metà per la parte non eccedente i 24 mesi e per intero per la parte eccedente (in pratica si può giungere nel periodo di osservazione sino ad un massimo di 36 mesi). Per le imprese industriali e artigiane dell’edilizia e affini, nonché per le imprese industriali e artigiane di escavazione e/o lavorazione di materiale lapideo la durata massima complessiva è di 30 mesi nel quinquennio mobile</a:t>
            </a:r>
          </a:p>
        </p:txBody>
      </p:sp>
    </p:spTree>
    <p:extLst>
      <p:ext uri="{BB962C8B-B14F-4D97-AF65-F5344CB8AC3E}">
        <p14:creationId xmlns:p14="http://schemas.microsoft.com/office/powerpoint/2010/main" val="948872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b="1" dirty="0" smtClean="0"/>
              <a:t>Disposizioni generali </a:t>
            </a:r>
            <a:r>
              <a:rPr lang="it-IT" sz="3200" dirty="0" smtClean="0"/>
              <a:t>(2)</a:t>
            </a:r>
            <a:endParaRPr lang="it-IT" sz="4400" dirty="0"/>
          </a:p>
        </p:txBody>
      </p:sp>
      <p:sp>
        <p:nvSpPr>
          <p:cNvPr id="3" name="Segnaposto testo 2"/>
          <p:cNvSpPr>
            <a:spLocks noGrp="1"/>
          </p:cNvSpPr>
          <p:nvPr>
            <p:ph type="body" idx="1"/>
          </p:nvPr>
        </p:nvSpPr>
        <p:spPr>
          <a:xfrm>
            <a:off x="1337282" y="1311047"/>
            <a:ext cx="2946866" cy="652294"/>
          </a:xfrm>
        </p:spPr>
        <p:txBody>
          <a:bodyPr/>
          <a:lstStyle/>
          <a:p>
            <a:r>
              <a:rPr lang="it-IT" sz="2000" b="1" dirty="0"/>
              <a:t>Contribuzione addizionale </a:t>
            </a:r>
            <a:endParaRPr lang="it-IT" sz="2000" dirty="0"/>
          </a:p>
        </p:txBody>
      </p:sp>
      <p:sp>
        <p:nvSpPr>
          <p:cNvPr id="4" name="Segnaposto testo 3"/>
          <p:cNvSpPr>
            <a:spLocks noGrp="1"/>
          </p:cNvSpPr>
          <p:nvPr>
            <p:ph type="body" sz="half" idx="15"/>
          </p:nvPr>
        </p:nvSpPr>
        <p:spPr>
          <a:xfrm>
            <a:off x="1356798" y="1978819"/>
            <a:ext cx="2927350" cy="4182269"/>
          </a:xfrm>
        </p:spPr>
        <p:txBody>
          <a:bodyPr>
            <a:normAutofit fontScale="92500"/>
          </a:bodyPr>
          <a:lstStyle/>
          <a:p>
            <a:r>
              <a:rPr lang="it-IT" sz="2000" dirty="0"/>
              <a:t>Contributo Periodo </a:t>
            </a:r>
          </a:p>
          <a:p>
            <a:r>
              <a:rPr lang="it-IT" sz="2000" dirty="0"/>
              <a:t>9% Fino a 52 settimane * </a:t>
            </a:r>
          </a:p>
          <a:p>
            <a:r>
              <a:rPr lang="it-IT" sz="2000" dirty="0"/>
              <a:t>12% Fino a 104 settimane * </a:t>
            </a:r>
          </a:p>
          <a:p>
            <a:r>
              <a:rPr lang="it-IT" sz="2000" dirty="0"/>
              <a:t>15% Oltre 104 settimane * </a:t>
            </a:r>
          </a:p>
          <a:p>
            <a:r>
              <a:rPr lang="it-IT" sz="2000" dirty="0"/>
              <a:t>Il contributo, a carico delle imprese che presentano istanza di integrazione salariale, si applica sulla quota di retribuzione globale che sarebbe spettata al lavoratore per le ore di lavoro non prestate. </a:t>
            </a:r>
          </a:p>
          <a:p>
            <a:r>
              <a:rPr lang="it-IT" sz="2000" dirty="0"/>
              <a:t>*In un quinquennio mobile </a:t>
            </a:r>
            <a:endParaRPr lang="it-IT" sz="1900" dirty="0"/>
          </a:p>
        </p:txBody>
      </p:sp>
      <p:sp>
        <p:nvSpPr>
          <p:cNvPr id="5" name="Segnaposto testo 4"/>
          <p:cNvSpPr>
            <a:spLocks noGrp="1"/>
          </p:cNvSpPr>
          <p:nvPr>
            <p:ph type="body" sz="quarter" idx="3"/>
          </p:nvPr>
        </p:nvSpPr>
        <p:spPr>
          <a:xfrm>
            <a:off x="4588470" y="1311047"/>
            <a:ext cx="2936241" cy="401959"/>
          </a:xfrm>
        </p:spPr>
        <p:txBody>
          <a:bodyPr/>
          <a:lstStyle/>
          <a:p>
            <a:r>
              <a:rPr lang="it-IT" sz="2000" b="1" dirty="0"/>
              <a:t>Contribuzione figurativa </a:t>
            </a:r>
            <a:endParaRPr lang="it-IT" sz="2000" dirty="0"/>
          </a:p>
        </p:txBody>
      </p:sp>
      <p:sp>
        <p:nvSpPr>
          <p:cNvPr id="6" name="Segnaposto testo 5"/>
          <p:cNvSpPr>
            <a:spLocks noGrp="1"/>
          </p:cNvSpPr>
          <p:nvPr>
            <p:ph type="body" sz="half" idx="16"/>
          </p:nvPr>
        </p:nvSpPr>
        <p:spPr>
          <a:xfrm>
            <a:off x="4577441" y="1978819"/>
            <a:ext cx="2946794" cy="4182269"/>
          </a:xfrm>
        </p:spPr>
        <p:txBody>
          <a:bodyPr>
            <a:normAutofit lnSpcReduction="10000"/>
          </a:bodyPr>
          <a:lstStyle/>
          <a:p>
            <a:r>
              <a:rPr lang="it-IT" sz="2000" dirty="0" smtClean="0"/>
              <a:t>I </a:t>
            </a:r>
            <a:r>
              <a:rPr lang="it-IT" sz="2000" dirty="0"/>
              <a:t>periodi di sospensione o riduzione dell’orario di lavoro per i quali è riconosciuta l’integrazione salariale sono utili ai fini del diritto e della misura alla pensione anticipata o di </a:t>
            </a:r>
            <a:r>
              <a:rPr lang="it-IT" sz="2000" dirty="0" smtClean="0"/>
              <a:t>vecchiaia.</a:t>
            </a:r>
          </a:p>
          <a:p>
            <a:endParaRPr lang="it-IT" sz="2000" dirty="0"/>
          </a:p>
          <a:p>
            <a:endParaRPr lang="it-IT" sz="2000" dirty="0" smtClean="0"/>
          </a:p>
          <a:p>
            <a:r>
              <a:rPr lang="it-IT" sz="2000" dirty="0" smtClean="0"/>
              <a:t>patto </a:t>
            </a:r>
            <a:r>
              <a:rPr lang="it-IT" sz="2000" dirty="0"/>
              <a:t>di servizio personalizzato allo scopo di mantenere o sviluppare le competenze </a:t>
            </a:r>
            <a:r>
              <a:rPr lang="it-IT" sz="2000" dirty="0" smtClean="0"/>
              <a:t> </a:t>
            </a:r>
            <a:endParaRPr lang="it-IT" sz="1900" dirty="0"/>
          </a:p>
        </p:txBody>
      </p:sp>
      <p:sp>
        <p:nvSpPr>
          <p:cNvPr id="7" name="Segnaposto testo 6"/>
          <p:cNvSpPr>
            <a:spLocks noGrp="1"/>
          </p:cNvSpPr>
          <p:nvPr>
            <p:ph type="body" sz="quarter" idx="13"/>
          </p:nvPr>
        </p:nvSpPr>
        <p:spPr>
          <a:xfrm>
            <a:off x="7829034" y="1329503"/>
            <a:ext cx="3388465" cy="401959"/>
          </a:xfrm>
        </p:spPr>
        <p:txBody>
          <a:bodyPr/>
          <a:lstStyle/>
          <a:p>
            <a:endParaRPr lang="it-IT" sz="2000" b="1" dirty="0" smtClean="0"/>
          </a:p>
          <a:p>
            <a:endParaRPr lang="it-IT" sz="2000" b="1" dirty="0"/>
          </a:p>
          <a:p>
            <a:r>
              <a:rPr lang="it-IT" sz="2000" b="1" dirty="0" smtClean="0"/>
              <a:t>Erogazione e rimborso</a:t>
            </a:r>
            <a:endParaRPr lang="it-IT" sz="2000" dirty="0"/>
          </a:p>
        </p:txBody>
      </p:sp>
      <p:sp>
        <p:nvSpPr>
          <p:cNvPr id="8" name="Segnaposto testo 7"/>
          <p:cNvSpPr>
            <a:spLocks noGrp="1"/>
          </p:cNvSpPr>
          <p:nvPr>
            <p:ph type="body" sz="half" idx="17"/>
          </p:nvPr>
        </p:nvSpPr>
        <p:spPr>
          <a:xfrm>
            <a:off x="7829035" y="1827015"/>
            <a:ext cx="3388464" cy="4293192"/>
          </a:xfrm>
        </p:spPr>
        <p:txBody>
          <a:bodyPr>
            <a:noAutofit/>
          </a:bodyPr>
          <a:lstStyle/>
          <a:p>
            <a:r>
              <a:rPr lang="it-IT" sz="1800" dirty="0"/>
              <a:t>Di regola, il trattamento di integrazione è corrisposto, ai lavoratori aventi diritto, dal datore di lavoro al termine di ogni periodo di paga. Il suddetto importo sarà rimborsato dall’INPS secondo le ordinarie regole di conguaglio fra contributi dovuti e prestazioni corrisposte. Il conguaglio o la richiesta di rimborso devono essere effettuati, a pena di decadenza, entro i sei mesi dalla fine del periodo di paga in corso alla scadenza del termine di durata della concessione o dalla data del provvedimento di concessione se </a:t>
            </a:r>
            <a:r>
              <a:rPr lang="it-IT" sz="1800" dirty="0" smtClean="0"/>
              <a:t>successivo</a:t>
            </a:r>
            <a:endParaRPr lang="it-IT" sz="1800" dirty="0"/>
          </a:p>
        </p:txBody>
      </p:sp>
      <p:sp>
        <p:nvSpPr>
          <p:cNvPr id="9" name="Segnaposto testo 2"/>
          <p:cNvSpPr txBox="1">
            <a:spLocks/>
          </p:cNvSpPr>
          <p:nvPr/>
        </p:nvSpPr>
        <p:spPr>
          <a:xfrm>
            <a:off x="4588948" y="3964546"/>
            <a:ext cx="2946866" cy="652294"/>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0" kern="120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it-IT" sz="1800" b="1" dirty="0" smtClean="0"/>
              <a:t>Condizionalità e Politiche attive del lavoro </a:t>
            </a:r>
            <a:endParaRPr lang="it-IT" sz="1800" dirty="0"/>
          </a:p>
        </p:txBody>
      </p:sp>
    </p:spTree>
    <p:extLst>
      <p:ext uri="{BB962C8B-B14F-4D97-AF65-F5344CB8AC3E}">
        <p14:creationId xmlns:p14="http://schemas.microsoft.com/office/powerpoint/2010/main" val="3388044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8"/>
          <p:cNvSpPr>
            <a:spLocks noGrp="1"/>
          </p:cNvSpPr>
          <p:nvPr>
            <p:ph type="title"/>
          </p:nvPr>
        </p:nvSpPr>
        <p:spPr/>
        <p:txBody>
          <a:bodyPr>
            <a:normAutofit fontScale="90000"/>
          </a:bodyPr>
          <a:lstStyle/>
          <a:p>
            <a:pPr algn="ctr"/>
            <a:r>
              <a:rPr lang="it-IT" sz="4000" b="1" dirty="0" smtClean="0"/>
              <a:t>Novità: </a:t>
            </a:r>
            <a:r>
              <a:rPr lang="it-IT" sz="4000" b="1" i="1" dirty="0" smtClean="0"/>
              <a:t>estensione della CIG agli apprendisti</a:t>
            </a:r>
            <a:r>
              <a:rPr lang="it-IT" dirty="0"/>
              <a:t/>
            </a:r>
            <a:br>
              <a:rPr lang="it-IT" dirty="0"/>
            </a:br>
            <a:endParaRPr lang="it-IT" dirty="0"/>
          </a:p>
        </p:txBody>
      </p:sp>
      <p:sp>
        <p:nvSpPr>
          <p:cNvPr id="10" name="Segnaposto contenuto 9"/>
          <p:cNvSpPr>
            <a:spLocks noGrp="1"/>
          </p:cNvSpPr>
          <p:nvPr>
            <p:ph idx="1"/>
          </p:nvPr>
        </p:nvSpPr>
        <p:spPr>
          <a:xfrm>
            <a:off x="1120000" y="1262130"/>
            <a:ext cx="10233800" cy="5096467"/>
          </a:xfrm>
        </p:spPr>
        <p:txBody>
          <a:bodyPr>
            <a:normAutofit/>
          </a:bodyPr>
          <a:lstStyle/>
          <a:p>
            <a:pPr fontAlgn="t"/>
            <a:r>
              <a:rPr lang="it-IT" dirty="0" smtClean="0"/>
              <a:t>i </a:t>
            </a:r>
            <a:r>
              <a:rPr lang="it-IT" dirty="0"/>
              <a:t>lavoratori con contratto di apprendistato professionalizzante </a:t>
            </a:r>
            <a:r>
              <a:rPr lang="it-IT" dirty="0" smtClean="0"/>
              <a:t>hanno diritto alla prestazione con </a:t>
            </a:r>
            <a:r>
              <a:rPr lang="it-IT" dirty="0"/>
              <a:t>le seguenti </a:t>
            </a:r>
            <a:r>
              <a:rPr lang="it-IT" dirty="0" smtClean="0"/>
              <a:t>specificità in relazione alla tipologia di strumento a cui possono accedere i datori di lavoro:</a:t>
            </a:r>
          </a:p>
          <a:p>
            <a:pPr fontAlgn="t"/>
            <a:endParaRPr lang="it-IT" dirty="0" smtClean="0"/>
          </a:p>
          <a:p>
            <a:pPr fontAlgn="t"/>
            <a:endParaRPr lang="it-IT" dirty="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a:p>
            <a:pPr marL="0" indent="0" fontAlgn="t">
              <a:buNone/>
            </a:pPr>
            <a:endParaRPr lang="it-IT" dirty="0" smtClean="0"/>
          </a:p>
          <a:p>
            <a:pPr marL="0" indent="0" fontAlgn="t">
              <a:buNone/>
            </a:pPr>
            <a:endParaRPr lang="it-IT" dirty="0"/>
          </a:p>
        </p:txBody>
      </p:sp>
      <p:graphicFrame>
        <p:nvGraphicFramePr>
          <p:cNvPr id="11" name="Tabella 10"/>
          <p:cNvGraphicFramePr>
            <a:graphicFrameLocks noGrp="1"/>
          </p:cNvGraphicFramePr>
          <p:nvPr>
            <p:extLst/>
          </p:nvPr>
        </p:nvGraphicFramePr>
        <p:xfrm>
          <a:off x="1331378" y="3006075"/>
          <a:ext cx="9529243" cy="2712720"/>
        </p:xfrm>
        <a:graphic>
          <a:graphicData uri="http://schemas.openxmlformats.org/drawingml/2006/table">
            <a:tbl>
              <a:tblPr firstRow="1" bandRow="1">
                <a:tableStyleId>{5C22544A-7EE6-4342-B048-85BDC9FD1C3A}</a:tableStyleId>
              </a:tblPr>
              <a:tblGrid>
                <a:gridCol w="4000277"/>
                <a:gridCol w="5528966"/>
              </a:tblGrid>
              <a:tr h="764066">
                <a:tc>
                  <a:txBody>
                    <a:bodyPr/>
                    <a:lstStyle/>
                    <a:p>
                      <a:r>
                        <a:rPr lang="it-IT" sz="2400" b="1" kern="1200" dirty="0" smtClean="0">
                          <a:solidFill>
                            <a:schemeClr val="lt1"/>
                          </a:solidFill>
                          <a:latin typeface="+mn-lt"/>
                          <a:ea typeface="+mn-ea"/>
                          <a:cs typeface="+mn-cs"/>
                        </a:rPr>
                        <a:t>integrazioni salariali ordinarie</a:t>
                      </a:r>
                      <a:endParaRPr lang="it-IT" sz="2400" b="1" kern="1200" dirty="0">
                        <a:solidFill>
                          <a:schemeClr val="lt1"/>
                        </a:solidFill>
                        <a:latin typeface="+mn-lt"/>
                        <a:ea typeface="+mn-ea"/>
                        <a:cs typeface="+mn-cs"/>
                      </a:endParaRPr>
                    </a:p>
                  </a:txBody>
                  <a:tcPr>
                    <a:solidFill>
                      <a:schemeClr val="accent1"/>
                    </a:solidFill>
                  </a:tcPr>
                </a:tc>
                <a:tc>
                  <a:txBody>
                    <a:bodyPr/>
                    <a:lstStyle/>
                    <a:p>
                      <a:pPr algn="ctr"/>
                      <a:r>
                        <a:rPr lang="it-IT" sz="2400" b="1" kern="1200" dirty="0" smtClean="0">
                          <a:solidFill>
                            <a:schemeClr val="lt1"/>
                          </a:solidFill>
                          <a:latin typeface="+mn-lt"/>
                          <a:ea typeface="+mn-ea"/>
                          <a:cs typeface="+mn-cs"/>
                        </a:rPr>
                        <a:t>CIGO</a:t>
                      </a:r>
                      <a:endParaRPr lang="it-IT" sz="2400" b="1" kern="1200" dirty="0">
                        <a:solidFill>
                          <a:schemeClr val="lt1"/>
                        </a:solidFill>
                        <a:latin typeface="+mn-lt"/>
                        <a:ea typeface="+mn-ea"/>
                        <a:cs typeface="+mn-cs"/>
                      </a:endParaRPr>
                    </a:p>
                  </a:txBody>
                  <a:tcPr>
                    <a:solidFill>
                      <a:schemeClr val="accent1"/>
                    </a:solidFill>
                  </a:tcPr>
                </a:tc>
              </a:tr>
              <a:tr h="370840">
                <a:tc>
                  <a:txBody>
                    <a:bodyPr/>
                    <a:lstStyle/>
                    <a:p>
                      <a:r>
                        <a:rPr lang="it-IT" sz="2400" b="1" kern="1200" dirty="0" smtClean="0">
                          <a:solidFill>
                            <a:schemeClr val="lt1"/>
                          </a:solidFill>
                          <a:latin typeface="+mn-lt"/>
                          <a:ea typeface="+mn-ea"/>
                          <a:cs typeface="+mn-cs"/>
                        </a:rPr>
                        <a:t>integrazioni salariali straordinarie</a:t>
                      </a:r>
                      <a:endParaRPr lang="it-IT" sz="2400" b="1" kern="1200" dirty="0">
                        <a:solidFill>
                          <a:schemeClr val="lt1"/>
                        </a:solidFill>
                        <a:latin typeface="+mn-lt"/>
                        <a:ea typeface="+mn-ea"/>
                        <a:cs typeface="+mn-cs"/>
                      </a:endParaRPr>
                    </a:p>
                  </a:txBody>
                  <a:tcPr>
                    <a:solidFill>
                      <a:schemeClr val="accent1"/>
                    </a:solidFill>
                  </a:tcPr>
                </a:tc>
                <a:tc>
                  <a:txBody>
                    <a:bodyPr/>
                    <a:lstStyle/>
                    <a:p>
                      <a:pPr algn="ctr"/>
                      <a:r>
                        <a:rPr lang="it-IT" sz="2400" b="1" kern="1200" dirty="0" smtClean="0">
                          <a:solidFill>
                            <a:schemeClr val="lt1"/>
                          </a:solidFill>
                          <a:latin typeface="+mn-lt"/>
                          <a:ea typeface="+mn-ea"/>
                          <a:cs typeface="+mn-cs"/>
                        </a:rPr>
                        <a:t>CIGS </a:t>
                      </a:r>
                    </a:p>
                    <a:p>
                      <a:pPr algn="ctr"/>
                      <a:r>
                        <a:rPr lang="it-IT" sz="2000" b="1" kern="1200" dirty="0" smtClean="0">
                          <a:solidFill>
                            <a:schemeClr val="lt1"/>
                          </a:solidFill>
                          <a:latin typeface="+mn-lt"/>
                          <a:ea typeface="+mn-ea"/>
                          <a:cs typeface="+mn-cs"/>
                        </a:rPr>
                        <a:t>nel caso in cui l’intervento sia stato richiesto</a:t>
                      </a:r>
                    </a:p>
                    <a:p>
                      <a:pPr algn="ctr"/>
                      <a:r>
                        <a:rPr lang="it-IT" sz="2000" b="1" kern="1200" dirty="0" smtClean="0">
                          <a:solidFill>
                            <a:schemeClr val="lt1"/>
                          </a:solidFill>
                          <a:latin typeface="+mn-lt"/>
                          <a:ea typeface="+mn-ea"/>
                          <a:cs typeface="+mn-cs"/>
                        </a:rPr>
                        <a:t> per la causale di crisi</a:t>
                      </a:r>
                      <a:r>
                        <a:rPr lang="it-IT" sz="2000" b="1" kern="1200" baseline="0" dirty="0" smtClean="0">
                          <a:solidFill>
                            <a:schemeClr val="lt1"/>
                          </a:solidFill>
                          <a:latin typeface="+mn-lt"/>
                          <a:ea typeface="+mn-ea"/>
                          <a:cs typeface="+mn-cs"/>
                        </a:rPr>
                        <a:t> aziendale</a:t>
                      </a:r>
                      <a:endParaRPr lang="it-IT" sz="2000" b="1" kern="1200" dirty="0">
                        <a:solidFill>
                          <a:schemeClr val="lt1"/>
                        </a:solidFill>
                        <a:latin typeface="+mn-lt"/>
                        <a:ea typeface="+mn-ea"/>
                        <a:cs typeface="+mn-cs"/>
                      </a:endParaRPr>
                    </a:p>
                  </a:txBody>
                  <a:tcPr>
                    <a:solidFill>
                      <a:schemeClr val="accent1"/>
                    </a:solidFill>
                  </a:tcPr>
                </a:tc>
              </a:tr>
              <a:tr h="370840">
                <a:tc>
                  <a:txBody>
                    <a:bodyPr/>
                    <a:lstStyle/>
                    <a:p>
                      <a:r>
                        <a:rPr lang="it-IT" sz="2400" b="1" kern="1200" dirty="0" smtClean="0">
                          <a:solidFill>
                            <a:schemeClr val="lt1"/>
                          </a:solidFill>
                          <a:latin typeface="+mn-lt"/>
                          <a:ea typeface="+mn-ea"/>
                          <a:cs typeface="+mn-cs"/>
                        </a:rPr>
                        <a:t>integrazioni salariali sia ordinarie che straordinarie</a:t>
                      </a:r>
                      <a:endParaRPr lang="it-IT" sz="2400" b="1" kern="1200" dirty="0">
                        <a:solidFill>
                          <a:schemeClr val="lt1"/>
                        </a:solidFill>
                        <a:latin typeface="+mn-lt"/>
                        <a:ea typeface="+mn-ea"/>
                        <a:cs typeface="+mn-cs"/>
                      </a:endParaRPr>
                    </a:p>
                  </a:txBody>
                  <a:tcPr>
                    <a:solidFill>
                      <a:schemeClr val="accent1"/>
                    </a:solidFill>
                  </a:tcPr>
                </a:tc>
                <a:tc>
                  <a:txBody>
                    <a:bodyPr/>
                    <a:lstStyle/>
                    <a:p>
                      <a:pPr algn="ctr"/>
                      <a:endParaRPr lang="it-IT" sz="2400" b="1" kern="1200" dirty="0" smtClean="0">
                        <a:solidFill>
                          <a:schemeClr val="lt1"/>
                        </a:solidFill>
                        <a:latin typeface="+mn-lt"/>
                        <a:ea typeface="+mn-ea"/>
                        <a:cs typeface="+mn-cs"/>
                      </a:endParaRPr>
                    </a:p>
                    <a:p>
                      <a:pPr algn="ctr"/>
                      <a:r>
                        <a:rPr lang="it-IT" sz="2400" b="1" kern="1200" dirty="0" smtClean="0">
                          <a:solidFill>
                            <a:schemeClr val="lt1"/>
                          </a:solidFill>
                          <a:latin typeface="+mn-lt"/>
                          <a:ea typeface="+mn-ea"/>
                          <a:cs typeface="+mn-cs"/>
                        </a:rPr>
                        <a:t>CIGO</a:t>
                      </a:r>
                      <a:endParaRPr lang="it-IT" sz="2400" b="1" kern="1200" dirty="0">
                        <a:solidFill>
                          <a:schemeClr val="lt1"/>
                        </a:solidFill>
                        <a:latin typeface="+mn-lt"/>
                        <a:ea typeface="+mn-ea"/>
                        <a:cs typeface="+mn-cs"/>
                      </a:endParaRPr>
                    </a:p>
                  </a:txBody>
                  <a:tcPr>
                    <a:solidFill>
                      <a:schemeClr val="accent1"/>
                    </a:solidFill>
                  </a:tcPr>
                </a:tc>
              </a:tr>
            </a:tbl>
          </a:graphicData>
        </a:graphic>
      </p:graphicFrame>
    </p:spTree>
    <p:extLst>
      <p:ext uri="{BB962C8B-B14F-4D97-AF65-F5344CB8AC3E}">
        <p14:creationId xmlns:p14="http://schemas.microsoft.com/office/powerpoint/2010/main" val="484495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ondità">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TM04033923[[fn=Profondità]]</Template>
  <TotalTime>1226</TotalTime>
  <Words>1948</Words>
  <Application>Microsoft Office PowerPoint</Application>
  <PresentationFormat>Widescreen</PresentationFormat>
  <Paragraphs>244</Paragraphs>
  <Slides>28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28</vt:i4>
      </vt:variant>
    </vt:vector>
  </HeadingPairs>
  <TitlesOfParts>
    <vt:vector size="31" baseType="lpstr">
      <vt:lpstr>Arial</vt:lpstr>
      <vt:lpstr>Corbel</vt:lpstr>
      <vt:lpstr>Profondità</vt:lpstr>
      <vt:lpstr>La nuova CIGO Taranto,   11   dicembre  2015</vt:lpstr>
      <vt:lpstr>Jobs Act</vt:lpstr>
      <vt:lpstr>D.Lgs. N. 148 del 14 settembre 2015 pubblicato sulla GU del 23 settembre 2015</vt:lpstr>
      <vt:lpstr>D.Lgs. N. 148 del 14 settembre 2015 </vt:lpstr>
      <vt:lpstr>D.Lgs. N. 148 del 14 settembre 2015 </vt:lpstr>
      <vt:lpstr>D.Lgs. N. 148 del 14 settembre 2015 </vt:lpstr>
      <vt:lpstr>Disposizioni generali  (1)</vt:lpstr>
      <vt:lpstr>Disposizioni generali (2)</vt:lpstr>
      <vt:lpstr>Novità: estensione della CIG agli apprendisti </vt:lpstr>
      <vt:lpstr>Novità: anzianità di effettivo lavoro </vt:lpstr>
      <vt:lpstr>Novità: l’Unità Produttiva (1)</vt:lpstr>
      <vt:lpstr>Novità: l’Unità Produttiva (2)</vt:lpstr>
      <vt:lpstr>Novità: l’Unità Produttiva (3)</vt:lpstr>
      <vt:lpstr>Novità: l’Unità Produttiva (4)</vt:lpstr>
      <vt:lpstr>La contribuzione addizionale</vt:lpstr>
      <vt:lpstr>Modalità di erogazione e termine per i conguagli e il rimborso delle prestazioni</vt:lpstr>
      <vt:lpstr>Limite di durata generale (CIGO+CIGS)  (1)</vt:lpstr>
      <vt:lpstr>Limite di durata generale (CIGO+CIGS)  (2)</vt:lpstr>
      <vt:lpstr>Limite di durata generale (CIGO+CIGS)  (3)</vt:lpstr>
      <vt:lpstr>1° Limite di durata CIGO: 52 settimane per UP (1)</vt:lpstr>
      <vt:lpstr>1° Limite di durata CIGO: 52 settimane per UP (2)</vt:lpstr>
      <vt:lpstr>2° Limite di durata CIGO:  un terzo delle ore lavorabili nel biennio mobile</vt:lpstr>
      <vt:lpstr>Modalità di presentazione della domanda (1)  </vt:lpstr>
      <vt:lpstr>Modalità di presentazione della domanda (2) </vt:lpstr>
      <vt:lpstr>Modalità di presentazione della domanda (3) </vt:lpstr>
      <vt:lpstr>Modalità di presentazione della domanda (4) </vt:lpstr>
      <vt:lpstr>Neutralizzazione termini presentazione domanda</vt:lpstr>
      <vt:lpstr>Tracciato del file CVS da inviare in all. alla domanda</vt:lpstr>
    </vt:vector>
  </TitlesOfParts>
  <Company>I.N.P.S.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Nuova CIGO</dc:title>
  <dc:creator>Chimenti Tommaso</dc:creator>
  <cp:lastModifiedBy>Chimenti Tommaso</cp:lastModifiedBy>
  <cp:revision>71</cp:revision>
  <dcterms:created xsi:type="dcterms:W3CDTF">2015-12-05T19:54:34Z</dcterms:created>
  <dcterms:modified xsi:type="dcterms:W3CDTF">2015-12-11T07:01:06Z</dcterms:modified>
</cp:coreProperties>
</file>